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6858000" cx="9144000"/>
  <p:notesSz cx="7315200" cy="96012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slide" Target="slides/slide42.xml"/><Relationship Id="rId23" Type="http://schemas.openxmlformats.org/officeDocument/2006/relationships/slide" Target="slides/slide19.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170238" cy="481013"/>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3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144963" y="0"/>
            <a:ext cx="3168650" cy="481013"/>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3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 name="Google Shape;6;n"/>
          <p:cNvSpPr txBox="1"/>
          <p:nvPr>
            <p:ph idx="1" type="body"/>
          </p:nvPr>
        </p:nvSpPr>
        <p:spPr>
          <a:xfrm>
            <a:off x="731838" y="4560888"/>
            <a:ext cx="5851525" cy="4319587"/>
          </a:xfrm>
          <a:prstGeom prst="rect">
            <a:avLst/>
          </a:prstGeom>
          <a:noFill/>
          <a:ln>
            <a:noFill/>
          </a:ln>
        </p:spPr>
        <p:txBody>
          <a:bodyPr anchorCtr="0" anchor="t" bIns="91425" lIns="91425" spcFirstLastPara="1" rIns="91425" wrap="square" tIns="91425"/>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120188"/>
            <a:ext cx="3170238" cy="47942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3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144963" y="9120188"/>
            <a:ext cx="3168650" cy="479425"/>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b="0" i="0" lang="en-GB"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 name="Shape 42"/>
        <p:cNvGrpSpPr/>
        <p:nvPr/>
      </p:nvGrpSpPr>
      <p:grpSpPr>
        <a:xfrm>
          <a:off x="0" y="0"/>
          <a:ext cx="0" cy="0"/>
          <a:chOff x="0" y="0"/>
          <a:chExt cx="0" cy="0"/>
        </a:xfrm>
      </p:grpSpPr>
      <p:sp>
        <p:nvSpPr>
          <p:cNvPr id="43" name="Google Shape;43;p4: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4" name="Google Shape;44;p4: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15: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22" name="Google Shape;122;p15: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16: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30" name="Google Shape;130;p16: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p17: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37" name="Google Shape;137;p17: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18: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44" name="Google Shape;144;p18: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p19: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52" name="Google Shape;152;p19: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20: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58" name="Google Shape;158;p20: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21: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67" name="Google Shape;167;p21: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22: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76" name="Google Shape;176;p22: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23: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86" name="Google Shape;186;p23: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25: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94" name="Google Shape;194;p25: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2118ac754a_0_2:notes"/>
          <p:cNvSpPr txBox="1"/>
          <p:nvPr>
            <p:ph idx="1" type="body"/>
          </p:nvPr>
        </p:nvSpPr>
        <p:spPr>
          <a:xfrm>
            <a:off x="731838" y="4560888"/>
            <a:ext cx="5851500" cy="431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52" name="Google Shape;52;g2118ac754a_0_2:notes"/>
          <p:cNvSpPr/>
          <p:nvPr>
            <p:ph idx="2" type="sldImg"/>
          </p:nvPr>
        </p:nvSpPr>
        <p:spPr>
          <a:xfrm>
            <a:off x="1258888"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26: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00" name="Google Shape;200;p26: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27: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07" name="Google Shape;207;p27: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28: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15" name="Google Shape;215;p28: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p29: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23" name="Google Shape;223;p29: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30: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33" name="Google Shape;233;p30: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31: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42" name="Google Shape;242;p31: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32: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54" name="Google Shape;254;p32: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33: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66" name="Google Shape;266;p33: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34: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78" name="Google Shape;278;p34: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35: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86" name="Google Shape;286;p35: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p7: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59" name="Google Shape;59;p7: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36: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97" name="Google Shape;297;p36: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37: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03" name="Google Shape;303;p37: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p38: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08" name="Google Shape;308;p38: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p39: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15" name="Google Shape;315;p39: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40: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23" name="Google Shape;323;p40: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41: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33" name="Google Shape;333;p41: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42: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47" name="Google Shape;347;p42: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43: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55" name="Google Shape;355;p43: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44: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64" name="Google Shape;364;p44: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p45: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72" name="Google Shape;372;p45: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8: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68" name="Google Shape;68;p8: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p46: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78" name="Google Shape;378;p46: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p47: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86" name="Google Shape;386;p47: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p48: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94" name="Google Shape;394;p48: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p9: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5" name="Google Shape;75;p9: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10: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83" name="Google Shape;83;p10: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11: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91" name="Google Shape;91;p11: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13: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97" name="Google Shape;97;p13: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14:notes"/>
          <p:cNvSpPr txBox="1"/>
          <p:nvPr>
            <p:ph idx="1" type="body"/>
          </p:nvPr>
        </p:nvSpPr>
        <p:spPr>
          <a:xfrm>
            <a:off x="731838" y="4560888"/>
            <a:ext cx="5851525" cy="4319587"/>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16" name="Google Shape;116;p14:notes"/>
          <p:cNvSpPr/>
          <p:nvPr>
            <p:ph idx="2" type="sldImg"/>
          </p:nvPr>
        </p:nvSpPr>
        <p:spPr>
          <a:xfrm>
            <a:off x="1258888"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685800" y="2130425"/>
            <a:ext cx="7772400" cy="14700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 name="Google Shape;14;p2"/>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indent="0" lvl="0" marL="0" marR="0" rtl="0" algn="ctr">
              <a:spcBef>
                <a:spcPts val="640"/>
              </a:spcBef>
              <a:spcAft>
                <a:spcPts val="0"/>
              </a:spcAft>
              <a:buClr>
                <a:srgbClr val="888888"/>
              </a:buClr>
              <a:buSzPts val="1400"/>
              <a:buFont typeface="Arial"/>
              <a:buNone/>
              <a:defRPr b="0" i="0" sz="3200" u="none" cap="none" strike="noStrike">
                <a:solidFill>
                  <a:srgbClr val="888888"/>
                </a:solidFill>
                <a:latin typeface="Arial"/>
                <a:ea typeface="Arial"/>
                <a:cs typeface="Arial"/>
                <a:sym typeface="Arial"/>
              </a:defRPr>
            </a:lvl1pPr>
            <a:lvl2pPr indent="0" lvl="1" marL="457200" marR="0" rtl="0" algn="ctr">
              <a:spcBef>
                <a:spcPts val="560"/>
              </a:spcBef>
              <a:spcAft>
                <a:spcPts val="0"/>
              </a:spcAft>
              <a:buClr>
                <a:srgbClr val="888888"/>
              </a:buClr>
              <a:buSzPts val="1400"/>
              <a:buFont typeface="Arial"/>
              <a:buNone/>
              <a:defRPr b="0" i="0" sz="2800" u="none" cap="none" strike="noStrike">
                <a:solidFill>
                  <a:srgbClr val="888888"/>
                </a:solidFill>
                <a:latin typeface="Arial"/>
                <a:ea typeface="Arial"/>
                <a:cs typeface="Arial"/>
                <a:sym typeface="Arial"/>
              </a:defRPr>
            </a:lvl2pPr>
            <a:lvl3pPr indent="0" lvl="2" marL="914400" marR="0" rtl="0" algn="ctr">
              <a:spcBef>
                <a:spcPts val="48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3pPr>
            <a:lvl4pPr indent="0" lvl="3" marL="1371600" marR="0" rtl="0" algn="ctr">
              <a:spcBef>
                <a:spcPts val="400"/>
              </a:spcBef>
              <a:spcAft>
                <a:spcPts val="0"/>
              </a:spcAft>
              <a:buClr>
                <a:srgbClr val="888888"/>
              </a:buClr>
              <a:buSzPts val="1400"/>
              <a:buFont typeface="Arial"/>
              <a:buNone/>
              <a:defRPr b="0" i="0" sz="2000" u="none" cap="none" strike="noStrike">
                <a:solidFill>
                  <a:srgbClr val="888888"/>
                </a:solidFill>
                <a:latin typeface="Arial"/>
                <a:ea typeface="Arial"/>
                <a:cs typeface="Arial"/>
                <a:sym typeface="Arial"/>
              </a:defRPr>
            </a:lvl4pPr>
            <a:lvl5pPr indent="0" lvl="4" marL="1828800" marR="0" rtl="0" algn="ctr">
              <a:spcBef>
                <a:spcPts val="400"/>
              </a:spcBef>
              <a:spcAft>
                <a:spcPts val="0"/>
              </a:spcAft>
              <a:buClr>
                <a:srgbClr val="888888"/>
              </a:buClr>
              <a:buSzPts val="1400"/>
              <a:buFont typeface="Arial"/>
              <a:buNone/>
              <a:defRPr b="0" i="0" sz="2000" u="none" cap="none" strike="noStrike">
                <a:solidFill>
                  <a:srgbClr val="888888"/>
                </a:solidFill>
                <a:latin typeface="Arial"/>
                <a:ea typeface="Arial"/>
                <a:cs typeface="Arial"/>
                <a:sym typeface="Arial"/>
              </a:defRPr>
            </a:lvl5pPr>
            <a:lvl6pPr indent="0" lvl="5" marL="2286000" marR="0" rtl="0" algn="ctr">
              <a:spcBef>
                <a:spcPts val="400"/>
              </a:spcBef>
              <a:spcAft>
                <a:spcPts val="0"/>
              </a:spcAft>
              <a:buClr>
                <a:srgbClr val="888888"/>
              </a:buClr>
              <a:buSzPts val="1400"/>
              <a:buFont typeface="Arial"/>
              <a:buNone/>
              <a:defRPr b="0" i="0" sz="2000" u="none" cap="none" strike="noStrike">
                <a:solidFill>
                  <a:srgbClr val="888888"/>
                </a:solidFill>
                <a:latin typeface="Arial"/>
                <a:ea typeface="Arial"/>
                <a:cs typeface="Arial"/>
                <a:sym typeface="Arial"/>
              </a:defRPr>
            </a:lvl6pPr>
            <a:lvl7pPr indent="0" lvl="6" marL="2743200" marR="0" rtl="0" algn="ctr">
              <a:spcBef>
                <a:spcPts val="400"/>
              </a:spcBef>
              <a:spcAft>
                <a:spcPts val="0"/>
              </a:spcAft>
              <a:buClr>
                <a:srgbClr val="888888"/>
              </a:buClr>
              <a:buSzPts val="1400"/>
              <a:buFont typeface="Arial"/>
              <a:buNone/>
              <a:defRPr b="0" i="0" sz="2000" u="none" cap="none" strike="noStrike">
                <a:solidFill>
                  <a:srgbClr val="888888"/>
                </a:solidFill>
                <a:latin typeface="Arial"/>
                <a:ea typeface="Arial"/>
                <a:cs typeface="Arial"/>
                <a:sym typeface="Arial"/>
              </a:defRPr>
            </a:lvl7pPr>
            <a:lvl8pPr indent="0" lvl="7" marL="3200400" marR="0" rtl="0" algn="ctr">
              <a:spcBef>
                <a:spcPts val="400"/>
              </a:spcBef>
              <a:spcAft>
                <a:spcPts val="0"/>
              </a:spcAft>
              <a:buClr>
                <a:srgbClr val="888888"/>
              </a:buClr>
              <a:buSzPts val="1400"/>
              <a:buFont typeface="Arial"/>
              <a:buNone/>
              <a:defRPr b="0" i="0" sz="2000" u="none" cap="none" strike="noStrike">
                <a:solidFill>
                  <a:srgbClr val="888888"/>
                </a:solidFill>
                <a:latin typeface="Arial"/>
                <a:ea typeface="Arial"/>
                <a:cs typeface="Arial"/>
                <a:sym typeface="Arial"/>
              </a:defRPr>
            </a:lvl8pPr>
            <a:lvl9pPr indent="0" lvl="8" marL="3657600" marR="0" rtl="0" algn="ctr">
              <a:spcBef>
                <a:spcPts val="400"/>
              </a:spcBef>
              <a:spcAft>
                <a:spcPts val="0"/>
              </a:spcAft>
              <a:buClr>
                <a:srgbClr val="888888"/>
              </a:buClr>
              <a:buSzPts val="1400"/>
              <a:buFont typeface="Arial"/>
              <a:buNone/>
              <a:defRPr b="0" i="0" sz="20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6" name="Shape 16"/>
        <p:cNvGrpSpPr/>
        <p:nvPr/>
      </p:nvGrpSpPr>
      <p:grpSpPr>
        <a:xfrm>
          <a:off x="0" y="0"/>
          <a:ext cx="0" cy="0"/>
          <a:chOff x="0" y="0"/>
          <a:chExt cx="0" cy="0"/>
        </a:xfrm>
      </p:grpSpPr>
      <p:sp>
        <p:nvSpPr>
          <p:cNvPr id="17" name="Google Shape;17;p4"/>
          <p:cNvSpPr txBox="1"/>
          <p:nvPr>
            <p:ph type="title"/>
          </p:nvPr>
        </p:nvSpPr>
        <p:spPr>
          <a:xfrm>
            <a:off x="1600200" y="274638"/>
            <a:ext cx="6324600" cy="868362"/>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8" name="Google Shape;18;p4"/>
          <p:cNvSpPr txBox="1"/>
          <p:nvPr>
            <p:ph idx="1" type="body"/>
          </p:nvPr>
        </p:nvSpPr>
        <p:spPr>
          <a:xfrm>
            <a:off x="457200" y="1600200"/>
            <a:ext cx="8229600" cy="4525963"/>
          </a:xfrm>
          <a:prstGeom prst="rect">
            <a:avLst/>
          </a:prstGeom>
          <a:noFill/>
          <a:ln>
            <a:noFill/>
          </a:ln>
        </p:spPr>
        <p:txBody>
          <a:bodyPr anchorCtr="0" anchor="t" bIns="91425" lIns="91425" spcFirstLastPara="1" rIns="91425" wrap="square" tIns="91425"/>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sp>
        <p:nvSpPr>
          <p:cNvPr id="20" name="Google Shape;20;p5"/>
          <p:cNvSpPr txBox="1"/>
          <p:nvPr>
            <p:ph type="title"/>
          </p:nvPr>
        </p:nvSpPr>
        <p:spPr>
          <a:xfrm>
            <a:off x="722313" y="4406900"/>
            <a:ext cx="7772400" cy="1362075"/>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1" i="0" sz="40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1" name="Google Shape;21;p5"/>
          <p:cNvSpPr txBox="1"/>
          <p:nvPr>
            <p:ph idx="1" type="body"/>
          </p:nvPr>
        </p:nvSpPr>
        <p:spPr>
          <a:xfrm>
            <a:off x="722313" y="2906713"/>
            <a:ext cx="7772400" cy="1500187"/>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rgbClr val="888888"/>
              </a:buClr>
              <a:buSzPts val="1400"/>
              <a:buFont typeface="Arial"/>
              <a:buNone/>
              <a:defRPr b="0" i="0" sz="2000" u="none" cap="none" strike="noStrike">
                <a:solidFill>
                  <a:srgbClr val="888888"/>
                </a:solidFill>
                <a:latin typeface="Arial"/>
                <a:ea typeface="Arial"/>
                <a:cs typeface="Arial"/>
                <a:sym typeface="Arial"/>
              </a:defRPr>
            </a:lvl1pPr>
            <a:lvl2pPr indent="-228600" lvl="1" marL="914400" marR="0" rtl="0" algn="l">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2pPr>
            <a:lvl3pPr indent="-228600" lvl="2" marL="1371600" marR="0" rtl="0" algn="l">
              <a:spcBef>
                <a:spcPts val="320"/>
              </a:spcBef>
              <a:spcAft>
                <a:spcPts val="0"/>
              </a:spcAft>
              <a:buClr>
                <a:srgbClr val="888888"/>
              </a:buClr>
              <a:buSzPts val="1400"/>
              <a:buFont typeface="Arial"/>
              <a:buNone/>
              <a:defRPr b="0" i="0" sz="1600" u="none" cap="none" strike="noStrike">
                <a:solidFill>
                  <a:srgbClr val="888888"/>
                </a:solidFill>
                <a:latin typeface="Arial"/>
                <a:ea typeface="Arial"/>
                <a:cs typeface="Arial"/>
                <a:sym typeface="Arial"/>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2" name="Shape 22"/>
        <p:cNvGrpSpPr/>
        <p:nvPr/>
      </p:nvGrpSpPr>
      <p:grpSpPr>
        <a:xfrm>
          <a:off x="0" y="0"/>
          <a:ext cx="0" cy="0"/>
          <a:chOff x="0" y="0"/>
          <a:chExt cx="0" cy="0"/>
        </a:xfrm>
      </p:grpSpPr>
      <p:sp>
        <p:nvSpPr>
          <p:cNvPr id="23" name="Google Shape;23;p6"/>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 name="Google Shape;24;p6"/>
          <p:cNvSpPr txBox="1"/>
          <p:nvPr>
            <p:ph idx="1" type="body"/>
          </p:nvPr>
        </p:nvSpPr>
        <p:spPr>
          <a:xfrm>
            <a:off x="457200" y="1600200"/>
            <a:ext cx="4038600" cy="4525963"/>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 name="Google Shape;25;p6"/>
          <p:cNvSpPr txBox="1"/>
          <p:nvPr>
            <p:ph idx="2" type="body"/>
          </p:nvPr>
        </p:nvSpPr>
        <p:spPr>
          <a:xfrm>
            <a:off x="4648200" y="1600200"/>
            <a:ext cx="4038600" cy="4525963"/>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6" name="Shape 26"/>
        <p:cNvGrpSpPr/>
        <p:nvPr/>
      </p:nvGrpSpPr>
      <p:grpSpPr>
        <a:xfrm>
          <a:off x="0" y="0"/>
          <a:ext cx="0" cy="0"/>
          <a:chOff x="0" y="0"/>
          <a:chExt cx="0" cy="0"/>
        </a:xfrm>
      </p:grpSpPr>
      <p:sp>
        <p:nvSpPr>
          <p:cNvPr id="27" name="Google Shape;27;p7"/>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8" name="Google Shape;28;p7"/>
          <p:cNvSpPr txBox="1"/>
          <p:nvPr>
            <p:ph idx="1" type="body"/>
          </p:nvPr>
        </p:nvSpPr>
        <p:spPr>
          <a:xfrm>
            <a:off x="457200" y="1535113"/>
            <a:ext cx="4040188" cy="639762"/>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1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14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4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9pPr>
          </a:lstStyle>
          <a:p/>
        </p:txBody>
      </p:sp>
      <p:sp>
        <p:nvSpPr>
          <p:cNvPr id="29" name="Google Shape;29;p7"/>
          <p:cNvSpPr txBox="1"/>
          <p:nvPr>
            <p:ph idx="2" type="body"/>
          </p:nvPr>
        </p:nvSpPr>
        <p:spPr>
          <a:xfrm>
            <a:off x="457200" y="2174875"/>
            <a:ext cx="4040188" cy="3951288"/>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30" name="Google Shape;30;p7"/>
          <p:cNvSpPr txBox="1"/>
          <p:nvPr>
            <p:ph idx="3" type="body"/>
          </p:nvPr>
        </p:nvSpPr>
        <p:spPr>
          <a:xfrm>
            <a:off x="4645025" y="1535113"/>
            <a:ext cx="4041775" cy="639762"/>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1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14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4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dk1"/>
              </a:buClr>
              <a:buSzPts val="1400"/>
              <a:buFont typeface="Arial"/>
              <a:buNone/>
              <a:defRPr b="1" i="0" sz="1600" u="none" cap="none" strike="noStrike">
                <a:solidFill>
                  <a:schemeClr val="dk1"/>
                </a:solidFill>
                <a:latin typeface="Arial"/>
                <a:ea typeface="Arial"/>
                <a:cs typeface="Arial"/>
                <a:sym typeface="Arial"/>
              </a:defRPr>
            </a:lvl9pPr>
          </a:lstStyle>
          <a:p/>
        </p:txBody>
      </p:sp>
      <p:sp>
        <p:nvSpPr>
          <p:cNvPr id="31" name="Google Shape;31;p7"/>
          <p:cNvSpPr txBox="1"/>
          <p:nvPr>
            <p:ph idx="4" type="body"/>
          </p:nvPr>
        </p:nvSpPr>
        <p:spPr>
          <a:xfrm>
            <a:off x="4645025" y="2174875"/>
            <a:ext cx="4041775" cy="3951288"/>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8"/>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4" name="Shape 34"/>
        <p:cNvGrpSpPr/>
        <p:nvPr/>
      </p:nvGrpSpPr>
      <p:grpSpPr>
        <a:xfrm>
          <a:off x="0" y="0"/>
          <a:ext cx="0" cy="0"/>
          <a:chOff x="0" y="0"/>
          <a:chExt cx="0" cy="0"/>
        </a:xfrm>
      </p:grpSpPr>
      <p:sp>
        <p:nvSpPr>
          <p:cNvPr id="35" name="Google Shape;35;p9"/>
          <p:cNvSpPr txBox="1"/>
          <p:nvPr>
            <p:ph type="title"/>
          </p:nvPr>
        </p:nvSpPr>
        <p:spPr>
          <a:xfrm>
            <a:off x="457200" y="273050"/>
            <a:ext cx="3008313" cy="116205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6" name="Google Shape;36;p9"/>
          <p:cNvSpPr txBox="1"/>
          <p:nvPr>
            <p:ph idx="1" type="body"/>
          </p:nvPr>
        </p:nvSpPr>
        <p:spPr>
          <a:xfrm>
            <a:off x="3575050" y="273050"/>
            <a:ext cx="5111750" cy="5853113"/>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7" name="Google Shape;37;p9"/>
          <p:cNvSpPr txBox="1"/>
          <p:nvPr>
            <p:ph idx="2" type="body"/>
          </p:nvPr>
        </p:nvSpPr>
        <p:spPr>
          <a:xfrm>
            <a:off x="457200" y="1435100"/>
            <a:ext cx="3008313" cy="4691063"/>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6pPr>
            <a:lvl7pPr indent="-228600" lvl="6" marL="32004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7pPr>
            <a:lvl8pPr indent="-228600" lvl="7" marL="36576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8pPr>
            <a:lvl9pPr indent="-228600" lvl="8" marL="41148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38" name="Shape 38"/>
        <p:cNvGrpSpPr/>
        <p:nvPr/>
      </p:nvGrpSpPr>
      <p:grpSpPr>
        <a:xfrm>
          <a:off x="0" y="0"/>
          <a:ext cx="0" cy="0"/>
          <a:chOff x="0" y="0"/>
          <a:chExt cx="0" cy="0"/>
        </a:xfrm>
      </p:grpSpPr>
      <p:sp>
        <p:nvSpPr>
          <p:cNvPr id="39" name="Google Shape;39;p10"/>
          <p:cNvSpPr txBox="1"/>
          <p:nvPr>
            <p:ph type="title"/>
          </p:nvPr>
        </p:nvSpPr>
        <p:spPr>
          <a:xfrm>
            <a:off x="1792288" y="4800600"/>
            <a:ext cx="5486400" cy="56673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 name="Google Shape;40;p10"/>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indent="0" lvl="0" marL="0" marR="0" rtl="0" algn="l">
              <a:spcBef>
                <a:spcPts val="64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41" name="Google Shape;41;p10"/>
          <p:cNvSpPr txBox="1"/>
          <p:nvPr>
            <p:ph idx="1" type="body"/>
          </p:nvPr>
        </p:nvSpPr>
        <p:spPr>
          <a:xfrm>
            <a:off x="1792288" y="5367338"/>
            <a:ext cx="5486400" cy="804862"/>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6pPr>
            <a:lvl7pPr indent="-228600" lvl="6" marL="32004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7pPr>
            <a:lvl8pPr indent="-228600" lvl="7" marL="36576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8pPr>
            <a:lvl9pPr indent="-228600" lvl="8" marL="4114800" marR="0" rtl="0" algn="l">
              <a:spcBef>
                <a:spcPts val="180"/>
              </a:spcBef>
              <a:spcAft>
                <a:spcPts val="0"/>
              </a:spcAft>
              <a:buClr>
                <a:schemeClr val="dk1"/>
              </a:buClr>
              <a:buSzPts val="14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slideLayout" Target="../slideLayouts/slideLayout2.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2" Type="http://schemas.openxmlformats.org/officeDocument/2006/relationships/theme" Target="../theme/theme1.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04775" y="95250"/>
            <a:ext cx="1692275" cy="419100"/>
          </a:xfrm>
          <a:prstGeom prst="rect">
            <a:avLst/>
          </a:prstGeom>
          <a:noFill/>
          <a:ln>
            <a:noFill/>
          </a:ln>
        </p:spPr>
      </p:pic>
      <p:pic>
        <p:nvPicPr>
          <p:cNvPr id="11" name="Google Shape;11;p1"/>
          <p:cNvPicPr preferRelativeResize="0"/>
          <p:nvPr/>
        </p:nvPicPr>
        <p:blipFill rotWithShape="1">
          <a:blip r:embed="rId2">
            <a:alphaModFix/>
          </a:blip>
          <a:srcRect b="0" l="0" r="0" t="0"/>
          <a:stretch/>
        </p:blipFill>
        <p:spPr>
          <a:xfrm>
            <a:off x="7885113" y="115888"/>
            <a:ext cx="1177925" cy="50958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oo.gl/Fr1tG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4.png"/><Relationship Id="rId5"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2.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 name="Shape 45"/>
        <p:cNvGrpSpPr/>
        <p:nvPr/>
      </p:nvGrpSpPr>
      <p:grpSpPr>
        <a:xfrm>
          <a:off x="0" y="0"/>
          <a:ext cx="0" cy="0"/>
          <a:chOff x="0" y="0"/>
          <a:chExt cx="0" cy="0"/>
        </a:xfrm>
      </p:grpSpPr>
      <p:sp>
        <p:nvSpPr>
          <p:cNvPr id="46" name="Google Shape;46;p11"/>
          <p:cNvSpPr txBox="1"/>
          <p:nvPr>
            <p:ph type="ctrTitle"/>
          </p:nvPr>
        </p:nvSpPr>
        <p:spPr>
          <a:xfrm>
            <a:off x="685800" y="1412776"/>
            <a:ext cx="7772400" cy="68897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3200"/>
              <a:t>Social networks</a:t>
            </a:r>
            <a:endParaRPr b="1" sz="3200"/>
          </a:p>
          <a:p>
            <a:pPr indent="0" lvl="0" marL="0" marR="0" rtl="0" algn="ctr">
              <a:spcBef>
                <a:spcPts val="0"/>
              </a:spcBef>
              <a:spcAft>
                <a:spcPts val="0"/>
              </a:spcAft>
              <a:buNone/>
            </a:pPr>
            <a:r>
              <a:rPr b="1" lang="en-GB" sz="3200"/>
              <a:t>(</a:t>
            </a:r>
            <a:r>
              <a:rPr b="1" i="0" lang="en-GB" sz="3200" u="none" cap="none" strike="noStrike">
                <a:solidFill>
                  <a:schemeClr val="dk2"/>
                </a:solidFill>
                <a:latin typeface="Arial"/>
                <a:ea typeface="Arial"/>
                <a:cs typeface="Arial"/>
                <a:sym typeface="Arial"/>
              </a:rPr>
              <a:t>respiratory pathogens)</a:t>
            </a:r>
            <a:endParaRPr b="1" i="0" sz="3200" u="none" cap="none" strike="noStrike">
              <a:solidFill>
                <a:schemeClr val="dk2"/>
              </a:solidFill>
              <a:latin typeface="Arial"/>
              <a:ea typeface="Arial"/>
              <a:cs typeface="Arial"/>
              <a:sym typeface="Arial"/>
            </a:endParaRPr>
          </a:p>
        </p:txBody>
      </p:sp>
      <p:sp>
        <p:nvSpPr>
          <p:cNvPr id="47" name="Google Shape;47;p11"/>
          <p:cNvSpPr txBox="1"/>
          <p:nvPr>
            <p:ph idx="1" type="subTitle"/>
          </p:nvPr>
        </p:nvSpPr>
        <p:spPr>
          <a:xfrm>
            <a:off x="1371600" y="2852936"/>
            <a:ext cx="6400800" cy="64807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Font typeface="Arial"/>
              <a:buNone/>
            </a:pPr>
            <a:r>
              <a:rPr b="0" i="0" lang="en-GB" sz="3200" u="none" cap="none" strike="noStrike">
                <a:solidFill>
                  <a:schemeClr val="dk1"/>
                </a:solidFill>
                <a:latin typeface="Arial"/>
                <a:ea typeface="Arial"/>
                <a:cs typeface="Arial"/>
                <a:sym typeface="Arial"/>
              </a:rPr>
              <a:t>Steven Riley</a:t>
            </a:r>
            <a:endParaRPr b="0" baseline="30000" i="0" sz="3200" u="none" cap="none" strike="noStrike">
              <a:solidFill>
                <a:schemeClr val="dk1"/>
              </a:solidFill>
              <a:latin typeface="Arial"/>
              <a:ea typeface="Arial"/>
              <a:cs typeface="Arial"/>
              <a:sym typeface="Arial"/>
            </a:endParaRPr>
          </a:p>
        </p:txBody>
      </p:sp>
      <p:sp>
        <p:nvSpPr>
          <p:cNvPr id="48" name="Google Shape;48;p11"/>
          <p:cNvSpPr txBox="1"/>
          <p:nvPr/>
        </p:nvSpPr>
        <p:spPr>
          <a:xfrm>
            <a:off x="35496" y="6741368"/>
            <a:ext cx="2925130" cy="12311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GB" sz="800" u="none" cap="none" strike="noStrike">
                <a:solidFill>
                  <a:schemeClr val="dk1"/>
                </a:solidFill>
                <a:latin typeface="Arial"/>
                <a:ea typeface="Arial"/>
                <a:cs typeface="Arial"/>
                <a:sym typeface="Arial"/>
              </a:rPr>
              <a:t>1) Intro 2) important … three reasons 3) biological 4) dynamic …</a:t>
            </a:r>
            <a:endParaRPr sz="800">
              <a:solidFill>
                <a:schemeClr val="dk1"/>
              </a:solidFill>
              <a:latin typeface="Arial"/>
              <a:ea typeface="Arial"/>
              <a:cs typeface="Arial"/>
              <a:sym typeface="Arial"/>
            </a:endParaRPr>
          </a:p>
        </p:txBody>
      </p:sp>
      <p:sp>
        <p:nvSpPr>
          <p:cNvPr id="49" name="Google Shape;49;p11"/>
          <p:cNvSpPr txBox="1"/>
          <p:nvPr/>
        </p:nvSpPr>
        <p:spPr>
          <a:xfrm>
            <a:off x="808275" y="4154475"/>
            <a:ext cx="7650000" cy="64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888888"/>
              </a:buClr>
              <a:buFont typeface="Arial"/>
              <a:buNone/>
            </a:pPr>
            <a:r>
              <a:rPr b="1" lang="en-GB" sz="3200"/>
              <a:t>These slides : </a:t>
            </a:r>
            <a:r>
              <a:rPr b="1" lang="en-GB" sz="3200" u="sng">
                <a:hlinkClick r:id="rId3"/>
              </a:rPr>
              <a:t>https://goo.gl/Fr1tGL</a:t>
            </a:r>
            <a:endParaRPr b="1" sz="3200"/>
          </a:p>
          <a:p>
            <a:pPr indent="0" lvl="0" marL="0" marR="0" rtl="0" algn="ctr">
              <a:spcBef>
                <a:spcPts val="0"/>
              </a:spcBef>
              <a:spcAft>
                <a:spcPts val="0"/>
              </a:spcAft>
              <a:buClr>
                <a:srgbClr val="888888"/>
              </a:buClr>
              <a:buFont typeface="Arial"/>
              <a:buNone/>
            </a:pPr>
            <a:r>
              <a:rPr b="1" lang="en-GB" sz="3200"/>
              <a:t>Spreadsheet: https://goo.gl/pql2i4</a:t>
            </a:r>
            <a:endParaRPr b="1" sz="3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1600200" y="274638"/>
            <a:ext cx="6324600" cy="8683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u="none" cap="none" strike="noStrike">
                <a:solidFill>
                  <a:schemeClr val="dk2"/>
                </a:solidFill>
                <a:latin typeface="Arial"/>
                <a:ea typeface="Arial"/>
                <a:cs typeface="Arial"/>
                <a:sym typeface="Arial"/>
              </a:rPr>
              <a:t>FORCE OF INFECTION</a:t>
            </a:r>
            <a:endParaRPr b="0" i="0" sz="2800" u="none" cap="none" strike="noStrike">
              <a:solidFill>
                <a:schemeClr val="dk2"/>
              </a:solidFill>
              <a:latin typeface="Arial"/>
              <a:ea typeface="Arial"/>
              <a:cs typeface="Arial"/>
              <a:sym typeface="Arial"/>
            </a:endParaRPr>
          </a:p>
        </p:txBody>
      </p:sp>
      <p:pic>
        <p:nvPicPr>
          <p:cNvPr id="125" name="Google Shape;125;p20"/>
          <p:cNvPicPr preferRelativeResize="0"/>
          <p:nvPr/>
        </p:nvPicPr>
        <p:blipFill rotWithShape="1">
          <a:blip r:embed="rId3">
            <a:alphaModFix/>
          </a:blip>
          <a:srcRect b="0" l="0" r="0" t="0"/>
          <a:stretch/>
        </p:blipFill>
        <p:spPr>
          <a:xfrm>
            <a:off x="1828800" y="3581400"/>
            <a:ext cx="5562600" cy="825500"/>
          </a:xfrm>
          <a:prstGeom prst="rect">
            <a:avLst/>
          </a:prstGeom>
          <a:noFill/>
          <a:ln>
            <a:noFill/>
          </a:ln>
        </p:spPr>
      </p:pic>
      <p:sp>
        <p:nvSpPr>
          <p:cNvPr id="126" name="Google Shape;126;p20"/>
          <p:cNvSpPr/>
          <p:nvPr/>
        </p:nvSpPr>
        <p:spPr>
          <a:xfrm>
            <a:off x="0" y="6611779"/>
            <a:ext cx="2895600"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Source: Riley et al, in prep.</a:t>
            </a:r>
            <a:endParaRPr sz="1000">
              <a:solidFill>
                <a:schemeClr val="dk1"/>
              </a:solidFill>
              <a:latin typeface="Arial"/>
              <a:ea typeface="Arial"/>
              <a:cs typeface="Arial"/>
              <a:sym typeface="Arial"/>
            </a:endParaRPr>
          </a:p>
        </p:txBody>
      </p:sp>
      <p:pic>
        <p:nvPicPr>
          <p:cNvPr id="127" name="Google Shape;127;p20"/>
          <p:cNvPicPr preferRelativeResize="0"/>
          <p:nvPr/>
        </p:nvPicPr>
        <p:blipFill rotWithShape="1">
          <a:blip r:embed="rId4">
            <a:alphaModFix/>
          </a:blip>
          <a:srcRect b="0" l="0" r="0" t="0"/>
          <a:stretch/>
        </p:blipFill>
        <p:spPr>
          <a:xfrm>
            <a:off x="1907704" y="2276872"/>
            <a:ext cx="5328592" cy="73497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1600200" y="274638"/>
            <a:ext cx="6324600" cy="8683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u="none" cap="none" strike="noStrike">
                <a:solidFill>
                  <a:schemeClr val="dk2"/>
                </a:solidFill>
                <a:latin typeface="Arial"/>
                <a:ea typeface="Arial"/>
                <a:cs typeface="Arial"/>
                <a:sym typeface="Arial"/>
              </a:rPr>
              <a:t>AGE-SPECIFIC SUSCEPTIBILITY</a:t>
            </a:r>
            <a:endParaRPr b="0" i="0" sz="2800" u="none" cap="none" strike="noStrike">
              <a:solidFill>
                <a:schemeClr val="dk2"/>
              </a:solidFill>
              <a:latin typeface="Arial"/>
              <a:ea typeface="Arial"/>
              <a:cs typeface="Arial"/>
              <a:sym typeface="Arial"/>
            </a:endParaRPr>
          </a:p>
        </p:txBody>
      </p:sp>
      <p:sp>
        <p:nvSpPr>
          <p:cNvPr id="133" name="Google Shape;133;p21"/>
          <p:cNvSpPr/>
          <p:nvPr/>
        </p:nvSpPr>
        <p:spPr>
          <a:xfrm>
            <a:off x="0" y="6611779"/>
            <a:ext cx="2895600"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Source: Cauchemez et al, NEJM, 2010</a:t>
            </a:r>
            <a:endParaRPr sz="1000">
              <a:solidFill>
                <a:schemeClr val="dk1"/>
              </a:solidFill>
              <a:latin typeface="Arial"/>
              <a:ea typeface="Arial"/>
              <a:cs typeface="Arial"/>
              <a:sym typeface="Arial"/>
            </a:endParaRPr>
          </a:p>
        </p:txBody>
      </p:sp>
      <p:pic>
        <p:nvPicPr>
          <p:cNvPr descr="Screen shot 2011-09-19 at 10.32.33.png" id="134" name="Google Shape;134;p21"/>
          <p:cNvPicPr preferRelativeResize="0"/>
          <p:nvPr/>
        </p:nvPicPr>
        <p:blipFill rotWithShape="1">
          <a:blip r:embed="rId3">
            <a:alphaModFix/>
          </a:blip>
          <a:srcRect b="0" l="0" r="0" t="0"/>
          <a:stretch/>
        </p:blipFill>
        <p:spPr>
          <a:xfrm>
            <a:off x="1371600" y="1270000"/>
            <a:ext cx="6419491" cy="4826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Google Shape;139;p22"/>
          <p:cNvPicPr preferRelativeResize="0"/>
          <p:nvPr/>
        </p:nvPicPr>
        <p:blipFill rotWithShape="1">
          <a:blip r:embed="rId3">
            <a:alphaModFix/>
          </a:blip>
          <a:srcRect b="0" l="0" r="0" t="0"/>
          <a:stretch/>
        </p:blipFill>
        <p:spPr>
          <a:xfrm>
            <a:off x="2235200" y="654050"/>
            <a:ext cx="4673600" cy="5549900"/>
          </a:xfrm>
          <a:prstGeom prst="rect">
            <a:avLst/>
          </a:prstGeom>
          <a:noFill/>
          <a:ln>
            <a:noFill/>
          </a:ln>
        </p:spPr>
      </p:pic>
      <p:sp>
        <p:nvSpPr>
          <p:cNvPr id="140" name="Google Shape;140;p22"/>
          <p:cNvSpPr txBox="1"/>
          <p:nvPr>
            <p:ph type="title"/>
          </p:nvPr>
        </p:nvSpPr>
        <p:spPr>
          <a:xfrm>
            <a:off x="1600200" y="274638"/>
            <a:ext cx="6324600" cy="8683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u="none" cap="none" strike="noStrike">
                <a:solidFill>
                  <a:schemeClr val="dk2"/>
                </a:solidFill>
                <a:latin typeface="Arial"/>
                <a:ea typeface="Arial"/>
                <a:cs typeface="Arial"/>
                <a:sym typeface="Arial"/>
              </a:rPr>
              <a:t>PLOYMOD-TYPE MIXING</a:t>
            </a:r>
            <a:endParaRPr b="0" i="0" sz="2800" u="none" cap="none" strike="noStrike">
              <a:solidFill>
                <a:schemeClr val="dk2"/>
              </a:solidFill>
              <a:latin typeface="Arial"/>
              <a:ea typeface="Arial"/>
              <a:cs typeface="Arial"/>
              <a:sym typeface="Arial"/>
            </a:endParaRPr>
          </a:p>
        </p:txBody>
      </p:sp>
      <p:sp>
        <p:nvSpPr>
          <p:cNvPr id="141" name="Google Shape;141;p22"/>
          <p:cNvSpPr txBox="1"/>
          <p:nvPr/>
        </p:nvSpPr>
        <p:spPr>
          <a:xfrm>
            <a:off x="0" y="6611779"/>
            <a:ext cx="2487229"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Source: Mossong et al, PLoS Med, 2008</a:t>
            </a:r>
            <a:endParaRPr sz="10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1600200" y="274638"/>
            <a:ext cx="6324600" cy="8683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u="none" cap="none" strike="noStrike">
                <a:solidFill>
                  <a:schemeClr val="dk2"/>
                </a:solidFill>
                <a:latin typeface="Arial"/>
                <a:ea typeface="Arial"/>
                <a:cs typeface="Arial"/>
                <a:sym typeface="Arial"/>
              </a:rPr>
              <a:t>MODEL EQUATIONS</a:t>
            </a:r>
            <a:endParaRPr b="0" i="0" sz="2800" u="none" cap="none" strike="noStrike">
              <a:solidFill>
                <a:schemeClr val="dk2"/>
              </a:solidFill>
              <a:latin typeface="Arial"/>
              <a:ea typeface="Arial"/>
              <a:cs typeface="Arial"/>
              <a:sym typeface="Arial"/>
            </a:endParaRPr>
          </a:p>
        </p:txBody>
      </p:sp>
      <p:pic>
        <p:nvPicPr>
          <p:cNvPr id="147" name="Google Shape;147;p23"/>
          <p:cNvPicPr preferRelativeResize="0"/>
          <p:nvPr/>
        </p:nvPicPr>
        <p:blipFill rotWithShape="1">
          <a:blip r:embed="rId3">
            <a:alphaModFix/>
          </a:blip>
          <a:srcRect b="0" l="0" r="0" t="0"/>
          <a:stretch/>
        </p:blipFill>
        <p:spPr>
          <a:xfrm>
            <a:off x="3352800" y="1219200"/>
            <a:ext cx="2730500" cy="1295400"/>
          </a:xfrm>
          <a:prstGeom prst="rect">
            <a:avLst/>
          </a:prstGeom>
          <a:noFill/>
          <a:ln>
            <a:noFill/>
          </a:ln>
        </p:spPr>
      </p:pic>
      <p:pic>
        <p:nvPicPr>
          <p:cNvPr id="148" name="Google Shape;148;p23"/>
          <p:cNvPicPr preferRelativeResize="0"/>
          <p:nvPr/>
        </p:nvPicPr>
        <p:blipFill rotWithShape="1">
          <a:blip r:embed="rId4">
            <a:alphaModFix/>
          </a:blip>
          <a:srcRect b="0" l="0" r="0" t="0"/>
          <a:stretch/>
        </p:blipFill>
        <p:spPr>
          <a:xfrm>
            <a:off x="2590800" y="2286000"/>
            <a:ext cx="4775200" cy="4152900"/>
          </a:xfrm>
          <a:prstGeom prst="rect">
            <a:avLst/>
          </a:prstGeom>
          <a:noFill/>
          <a:ln>
            <a:noFill/>
          </a:ln>
        </p:spPr>
      </p:pic>
      <p:sp>
        <p:nvSpPr>
          <p:cNvPr id="149" name="Google Shape;149;p23"/>
          <p:cNvSpPr/>
          <p:nvPr/>
        </p:nvSpPr>
        <p:spPr>
          <a:xfrm>
            <a:off x="0" y="6611779"/>
            <a:ext cx="2895600"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Source: Riley et al, in prep.</a:t>
            </a:r>
            <a:endParaRPr sz="10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4"/>
          <p:cNvSpPr txBox="1"/>
          <p:nvPr/>
        </p:nvSpPr>
        <p:spPr>
          <a:xfrm>
            <a:off x="2411760" y="116632"/>
            <a:ext cx="4824536"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4000">
                <a:solidFill>
                  <a:schemeClr val="dk1"/>
                </a:solidFill>
                <a:latin typeface="Arial"/>
                <a:ea typeface="Arial"/>
                <a:cs typeface="Arial"/>
                <a:sym typeface="Arial"/>
              </a:rPr>
              <a:t>OBJECTIVES</a:t>
            </a:r>
            <a:endParaRPr sz="4000">
              <a:solidFill>
                <a:schemeClr val="dk1"/>
              </a:solidFill>
              <a:latin typeface="Arial"/>
              <a:ea typeface="Arial"/>
              <a:cs typeface="Arial"/>
              <a:sym typeface="Arial"/>
            </a:endParaRPr>
          </a:p>
        </p:txBody>
      </p:sp>
      <p:sp>
        <p:nvSpPr>
          <p:cNvPr id="155" name="Google Shape;155;p24"/>
          <p:cNvSpPr txBox="1"/>
          <p:nvPr/>
        </p:nvSpPr>
        <p:spPr>
          <a:xfrm>
            <a:off x="539552" y="1268760"/>
            <a:ext cx="8064896" cy="526298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2800">
                <a:solidFill>
                  <a:schemeClr val="dk1"/>
                </a:solidFill>
                <a:latin typeface="Arial"/>
                <a:ea typeface="Arial"/>
                <a:cs typeface="Arial"/>
                <a:sym typeface="Arial"/>
              </a:rPr>
              <a:t>Be able to describe what contact networks may or may not represent for respiratory pathogens</a:t>
            </a:r>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rPr lang="en-GB" sz="2800">
                <a:solidFill>
                  <a:schemeClr val="dk1"/>
                </a:solidFill>
                <a:latin typeface="Arial"/>
                <a:ea typeface="Arial"/>
                <a:cs typeface="Arial"/>
                <a:sym typeface="Arial"/>
              </a:rPr>
              <a:t>Be able to describe how data from contact surveys are incorporated into mathematical models</a:t>
            </a:r>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rPr lang="en-GB" sz="2800">
                <a:solidFill>
                  <a:schemeClr val="dk1"/>
                </a:solidFill>
                <a:latin typeface="Arial"/>
                <a:ea typeface="Arial"/>
                <a:cs typeface="Arial"/>
                <a:sym typeface="Arial"/>
              </a:rPr>
              <a:t>Understand what an eigen vector is and how it is useful in models with age-contact structure</a:t>
            </a:r>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rPr lang="en-GB" sz="2800">
                <a:solidFill>
                  <a:schemeClr val="dk1"/>
                </a:solidFill>
                <a:latin typeface="Arial"/>
                <a:ea typeface="Arial"/>
                <a:cs typeface="Arial"/>
                <a:sym typeface="Arial"/>
              </a:rPr>
              <a:t>Be able to describe how contact surveys can be extended to help with spatial models</a:t>
            </a:r>
            <a:endParaRPr sz="28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1600200" y="274638"/>
            <a:ext cx="6324600" cy="8683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u="none" cap="none" strike="noStrike">
                <a:solidFill>
                  <a:schemeClr val="dk2"/>
                </a:solidFill>
                <a:latin typeface="Arial"/>
                <a:ea typeface="Arial"/>
                <a:cs typeface="Arial"/>
                <a:sym typeface="Arial"/>
              </a:rPr>
              <a:t>BASIC REPRODUCTIVE NUMBER</a:t>
            </a:r>
            <a:endParaRPr b="0" i="0" sz="2800" u="none" cap="none" strike="noStrike">
              <a:solidFill>
                <a:schemeClr val="dk2"/>
              </a:solidFill>
              <a:latin typeface="Arial"/>
              <a:ea typeface="Arial"/>
              <a:cs typeface="Arial"/>
              <a:sym typeface="Arial"/>
            </a:endParaRPr>
          </a:p>
        </p:txBody>
      </p:sp>
      <p:pic>
        <p:nvPicPr>
          <p:cNvPr id="161" name="Google Shape;161;p25"/>
          <p:cNvPicPr preferRelativeResize="0"/>
          <p:nvPr/>
        </p:nvPicPr>
        <p:blipFill rotWithShape="1">
          <a:blip r:embed="rId3">
            <a:alphaModFix/>
          </a:blip>
          <a:srcRect b="0" l="0" r="0" t="0"/>
          <a:stretch/>
        </p:blipFill>
        <p:spPr>
          <a:xfrm>
            <a:off x="5157812" y="980728"/>
            <a:ext cx="2222500" cy="965200"/>
          </a:xfrm>
          <a:prstGeom prst="rect">
            <a:avLst/>
          </a:prstGeom>
          <a:noFill/>
          <a:ln>
            <a:noFill/>
          </a:ln>
        </p:spPr>
      </p:pic>
      <p:pic>
        <p:nvPicPr>
          <p:cNvPr id="162" name="Google Shape;162;p25"/>
          <p:cNvPicPr preferRelativeResize="0"/>
          <p:nvPr/>
        </p:nvPicPr>
        <p:blipFill rotWithShape="1">
          <a:blip r:embed="rId4">
            <a:alphaModFix/>
          </a:blip>
          <a:srcRect b="0" l="0" r="0" t="0"/>
          <a:stretch/>
        </p:blipFill>
        <p:spPr>
          <a:xfrm>
            <a:off x="1714128" y="1124744"/>
            <a:ext cx="2209800" cy="723900"/>
          </a:xfrm>
          <a:prstGeom prst="rect">
            <a:avLst/>
          </a:prstGeom>
          <a:noFill/>
          <a:ln>
            <a:noFill/>
          </a:ln>
        </p:spPr>
      </p:pic>
      <p:sp>
        <p:nvSpPr>
          <p:cNvPr id="163" name="Google Shape;163;p25"/>
          <p:cNvSpPr txBox="1"/>
          <p:nvPr/>
        </p:nvSpPr>
        <p:spPr>
          <a:xfrm>
            <a:off x="0" y="6611779"/>
            <a:ext cx="3159839"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See also: Heesterbeek and Roberts, Math Bio, 2004</a:t>
            </a:r>
            <a:endParaRPr sz="1000">
              <a:solidFill>
                <a:schemeClr val="dk1"/>
              </a:solidFill>
              <a:latin typeface="Arial"/>
              <a:ea typeface="Arial"/>
              <a:cs typeface="Arial"/>
              <a:sym typeface="Arial"/>
            </a:endParaRPr>
          </a:p>
        </p:txBody>
      </p:sp>
      <p:pic>
        <p:nvPicPr>
          <p:cNvPr id="164" name="Google Shape;164;p25"/>
          <p:cNvPicPr preferRelativeResize="0"/>
          <p:nvPr/>
        </p:nvPicPr>
        <p:blipFill rotWithShape="1">
          <a:blip r:embed="rId5">
            <a:alphaModFix/>
          </a:blip>
          <a:srcRect b="0" l="0" r="0" t="0"/>
          <a:stretch/>
        </p:blipFill>
        <p:spPr>
          <a:xfrm>
            <a:off x="1570462" y="2138315"/>
            <a:ext cx="5809850" cy="438702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1600200" y="274638"/>
            <a:ext cx="6324600" cy="8683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u="none" cap="none" strike="noStrike">
                <a:solidFill>
                  <a:schemeClr val="dk2"/>
                </a:solidFill>
                <a:latin typeface="Arial"/>
                <a:ea typeface="Arial"/>
                <a:cs typeface="Arial"/>
                <a:sym typeface="Arial"/>
              </a:rPr>
              <a:t>NEXT GENERATION MATRIX</a:t>
            </a:r>
            <a:endParaRPr b="0" i="0" sz="2800" u="none" cap="none" strike="noStrike">
              <a:solidFill>
                <a:schemeClr val="dk2"/>
              </a:solidFill>
              <a:latin typeface="Arial"/>
              <a:ea typeface="Arial"/>
              <a:cs typeface="Arial"/>
              <a:sym typeface="Arial"/>
            </a:endParaRPr>
          </a:p>
        </p:txBody>
      </p:sp>
      <p:sp>
        <p:nvSpPr>
          <p:cNvPr id="170" name="Google Shape;170;p26"/>
          <p:cNvSpPr txBox="1"/>
          <p:nvPr/>
        </p:nvSpPr>
        <p:spPr>
          <a:xfrm>
            <a:off x="4859637" y="2243420"/>
            <a:ext cx="95448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u="sng">
                <a:solidFill>
                  <a:schemeClr val="dk1"/>
                </a:solidFill>
                <a:latin typeface="Arial"/>
                <a:ea typeface="Arial"/>
                <a:cs typeface="Arial"/>
                <a:sym typeface="Arial"/>
              </a:rPr>
              <a:t>Infector</a:t>
            </a:r>
            <a:endParaRPr sz="1800" u="sng">
              <a:solidFill>
                <a:schemeClr val="dk1"/>
              </a:solidFill>
              <a:latin typeface="Arial"/>
              <a:ea typeface="Arial"/>
              <a:cs typeface="Arial"/>
              <a:sym typeface="Arial"/>
            </a:endParaRPr>
          </a:p>
        </p:txBody>
      </p:sp>
      <p:sp>
        <p:nvSpPr>
          <p:cNvPr id="171" name="Google Shape;171;p26"/>
          <p:cNvSpPr txBox="1"/>
          <p:nvPr/>
        </p:nvSpPr>
        <p:spPr>
          <a:xfrm rot="5400000">
            <a:off x="8238990" y="3525290"/>
            <a:ext cx="100599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u="sng">
                <a:solidFill>
                  <a:schemeClr val="dk1"/>
                </a:solidFill>
                <a:latin typeface="Arial"/>
                <a:ea typeface="Arial"/>
                <a:cs typeface="Arial"/>
                <a:sym typeface="Arial"/>
              </a:rPr>
              <a:t>Infectee</a:t>
            </a:r>
            <a:endParaRPr sz="1800" u="sng">
              <a:solidFill>
                <a:schemeClr val="dk1"/>
              </a:solidFill>
              <a:latin typeface="Arial"/>
              <a:ea typeface="Arial"/>
              <a:cs typeface="Arial"/>
              <a:sym typeface="Arial"/>
            </a:endParaRPr>
          </a:p>
        </p:txBody>
      </p:sp>
      <p:pic>
        <p:nvPicPr>
          <p:cNvPr id="172" name="Google Shape;172;p26"/>
          <p:cNvPicPr preferRelativeResize="0"/>
          <p:nvPr/>
        </p:nvPicPr>
        <p:blipFill rotWithShape="1">
          <a:blip r:embed="rId3">
            <a:alphaModFix/>
          </a:blip>
          <a:srcRect b="0" l="0" r="0" t="0"/>
          <a:stretch/>
        </p:blipFill>
        <p:spPr>
          <a:xfrm>
            <a:off x="251520" y="2714352"/>
            <a:ext cx="8382000" cy="2082800"/>
          </a:xfrm>
          <a:prstGeom prst="rect">
            <a:avLst/>
          </a:prstGeom>
          <a:noFill/>
          <a:ln>
            <a:noFill/>
          </a:ln>
        </p:spPr>
      </p:pic>
      <p:sp>
        <p:nvSpPr>
          <p:cNvPr id="173" name="Google Shape;173;p26"/>
          <p:cNvSpPr txBox="1"/>
          <p:nvPr/>
        </p:nvSpPr>
        <p:spPr>
          <a:xfrm>
            <a:off x="0" y="6611779"/>
            <a:ext cx="3057485"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Source: Heesterbeek and Roberts, Math Bio, 2004</a:t>
            </a:r>
            <a:endParaRPr sz="1000">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1600200" y="274638"/>
            <a:ext cx="6324600" cy="8683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u="none" cap="none" strike="noStrike">
                <a:solidFill>
                  <a:schemeClr val="dk2"/>
                </a:solidFill>
                <a:latin typeface="Arial"/>
                <a:ea typeface="Arial"/>
                <a:cs typeface="Arial"/>
                <a:sym typeface="Arial"/>
              </a:rPr>
              <a:t>DRIVERS OF PEAK INCIDENCE</a:t>
            </a:r>
            <a:endParaRPr b="0" i="0" sz="2800" u="none" cap="none" strike="noStrike">
              <a:solidFill>
                <a:schemeClr val="dk2"/>
              </a:solidFill>
              <a:latin typeface="Arial"/>
              <a:ea typeface="Arial"/>
              <a:cs typeface="Arial"/>
              <a:sym typeface="Arial"/>
            </a:endParaRPr>
          </a:p>
        </p:txBody>
      </p:sp>
      <p:pic>
        <p:nvPicPr>
          <p:cNvPr descr="illustrate_hetero_base.pdf" id="179" name="Google Shape;179;p27"/>
          <p:cNvPicPr preferRelativeResize="0"/>
          <p:nvPr/>
        </p:nvPicPr>
        <p:blipFill rotWithShape="1">
          <a:blip r:embed="rId3">
            <a:alphaModFix/>
          </a:blip>
          <a:srcRect b="0" l="0" r="0" t="0"/>
          <a:stretch/>
        </p:blipFill>
        <p:spPr>
          <a:xfrm>
            <a:off x="607291" y="1700808"/>
            <a:ext cx="7850909" cy="3657600"/>
          </a:xfrm>
          <a:prstGeom prst="rect">
            <a:avLst/>
          </a:prstGeom>
          <a:noFill/>
          <a:ln>
            <a:noFill/>
          </a:ln>
        </p:spPr>
      </p:pic>
      <p:sp>
        <p:nvSpPr>
          <p:cNvPr id="180" name="Google Shape;180;p27"/>
          <p:cNvSpPr txBox="1"/>
          <p:nvPr/>
        </p:nvSpPr>
        <p:spPr>
          <a:xfrm>
            <a:off x="1600200" y="5715000"/>
            <a:ext cx="196775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Fully mass action</a:t>
            </a:r>
            <a:endParaRPr sz="1800">
              <a:solidFill>
                <a:schemeClr val="dk1"/>
              </a:solidFill>
              <a:latin typeface="Arial"/>
              <a:ea typeface="Arial"/>
              <a:cs typeface="Arial"/>
              <a:sym typeface="Arial"/>
            </a:endParaRPr>
          </a:p>
        </p:txBody>
      </p:sp>
      <p:sp>
        <p:nvSpPr>
          <p:cNvPr id="181" name="Google Shape;181;p27"/>
          <p:cNvSpPr txBox="1"/>
          <p:nvPr/>
        </p:nvSpPr>
        <p:spPr>
          <a:xfrm>
            <a:off x="3657600" y="5638800"/>
            <a:ext cx="2481381"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Reduced susceptibility</a:t>
            </a:r>
            <a:endParaRPr/>
          </a:p>
          <a:p>
            <a:pPr indent="0" lvl="0" marL="0" marR="0" rtl="0" algn="l">
              <a:spcBef>
                <a:spcPts val="0"/>
              </a:spcBef>
              <a:spcAft>
                <a:spcPts val="0"/>
              </a:spcAft>
              <a:buNone/>
            </a:pPr>
            <a:r>
              <a:rPr lang="en-GB" sz="1800">
                <a:solidFill>
                  <a:schemeClr val="dk1"/>
                </a:solidFill>
                <a:latin typeface="Arial"/>
                <a:ea typeface="Arial"/>
                <a:cs typeface="Arial"/>
                <a:sym typeface="Arial"/>
              </a:rPr>
              <a:t>of adults</a:t>
            </a:r>
            <a:endParaRPr sz="1800">
              <a:solidFill>
                <a:schemeClr val="dk1"/>
              </a:solidFill>
              <a:latin typeface="Arial"/>
              <a:ea typeface="Arial"/>
              <a:cs typeface="Arial"/>
              <a:sym typeface="Arial"/>
            </a:endParaRPr>
          </a:p>
        </p:txBody>
      </p:sp>
      <p:sp>
        <p:nvSpPr>
          <p:cNvPr id="182" name="Google Shape;182;p27"/>
          <p:cNvSpPr txBox="1"/>
          <p:nvPr/>
        </p:nvSpPr>
        <p:spPr>
          <a:xfrm>
            <a:off x="6096000" y="5410200"/>
            <a:ext cx="2438400"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Reduced susceptibility</a:t>
            </a:r>
            <a:endParaRPr/>
          </a:p>
          <a:p>
            <a:pPr indent="0" lvl="0" marL="0" marR="0" rtl="0" algn="l">
              <a:spcBef>
                <a:spcPts val="0"/>
              </a:spcBef>
              <a:spcAft>
                <a:spcPts val="0"/>
              </a:spcAft>
              <a:buNone/>
            </a:pPr>
            <a:r>
              <a:rPr lang="en-GB" sz="1800">
                <a:solidFill>
                  <a:schemeClr val="dk1"/>
                </a:solidFill>
                <a:latin typeface="Arial"/>
                <a:ea typeface="Arial"/>
                <a:cs typeface="Arial"/>
                <a:sym typeface="Arial"/>
              </a:rPr>
              <a:t>of adults and “polymod-type” mixing</a:t>
            </a:r>
            <a:endParaRPr sz="1800">
              <a:solidFill>
                <a:schemeClr val="dk1"/>
              </a:solidFill>
              <a:latin typeface="Arial"/>
              <a:ea typeface="Arial"/>
              <a:cs typeface="Arial"/>
              <a:sym typeface="Arial"/>
            </a:endParaRPr>
          </a:p>
        </p:txBody>
      </p:sp>
      <p:sp>
        <p:nvSpPr>
          <p:cNvPr id="183" name="Google Shape;183;p27"/>
          <p:cNvSpPr/>
          <p:nvPr/>
        </p:nvSpPr>
        <p:spPr>
          <a:xfrm>
            <a:off x="0" y="6413266"/>
            <a:ext cx="385192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Source: Riley et al, in prep.</a:t>
            </a:r>
            <a:endParaRPr/>
          </a:p>
          <a:p>
            <a:pPr indent="0" lvl="0" marL="0" marR="0" rtl="0" algn="l">
              <a:spcBef>
                <a:spcPts val="0"/>
              </a:spcBef>
              <a:spcAft>
                <a:spcPts val="0"/>
              </a:spcAft>
              <a:buNone/>
            </a:pPr>
            <a:r>
              <a:rPr lang="en-GB" sz="1000">
                <a:solidFill>
                  <a:schemeClr val="dk1"/>
                </a:solidFill>
                <a:latin typeface="Arial"/>
                <a:ea typeface="Arial"/>
                <a:cs typeface="Arial"/>
                <a:sym typeface="Arial"/>
              </a:rPr>
              <a:t>Comments: R0 and initial incidence the same – peaks different</a:t>
            </a:r>
            <a:endParaRPr sz="10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1600200" y="274638"/>
            <a:ext cx="6324600" cy="8683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u="none" cap="none" strike="noStrike">
                <a:solidFill>
                  <a:schemeClr val="dk2"/>
                </a:solidFill>
                <a:latin typeface="Arial"/>
                <a:ea typeface="Arial"/>
                <a:cs typeface="Arial"/>
                <a:sym typeface="Arial"/>
              </a:rPr>
              <a:t>INTERPRETING PEAK INCIDENCE</a:t>
            </a:r>
            <a:endParaRPr b="0" i="0" sz="2800" u="none" cap="none" strike="noStrike">
              <a:solidFill>
                <a:schemeClr val="dk2"/>
              </a:solidFill>
              <a:latin typeface="Arial"/>
              <a:ea typeface="Arial"/>
              <a:cs typeface="Arial"/>
              <a:sym typeface="Arial"/>
            </a:endParaRPr>
          </a:p>
        </p:txBody>
      </p:sp>
      <p:pic>
        <p:nvPicPr>
          <p:cNvPr id="189" name="Google Shape;189;p28"/>
          <p:cNvPicPr preferRelativeResize="0"/>
          <p:nvPr/>
        </p:nvPicPr>
        <p:blipFill rotWithShape="1">
          <a:blip r:embed="rId3">
            <a:alphaModFix/>
          </a:blip>
          <a:srcRect b="0" l="0" r="48653" t="0"/>
          <a:stretch/>
        </p:blipFill>
        <p:spPr>
          <a:xfrm>
            <a:off x="990600" y="1066800"/>
            <a:ext cx="3352800" cy="5181600"/>
          </a:xfrm>
          <a:prstGeom prst="rect">
            <a:avLst/>
          </a:prstGeom>
          <a:noFill/>
          <a:ln>
            <a:noFill/>
          </a:ln>
        </p:spPr>
      </p:pic>
      <p:sp>
        <p:nvSpPr>
          <p:cNvPr id="190" name="Google Shape;190;p28"/>
          <p:cNvSpPr txBox="1"/>
          <p:nvPr/>
        </p:nvSpPr>
        <p:spPr>
          <a:xfrm>
            <a:off x="5107336" y="2609671"/>
            <a:ext cx="2674004"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But how many infections </a:t>
            </a:r>
            <a:endParaRPr/>
          </a:p>
          <a:p>
            <a:pPr indent="0" lvl="0" marL="0" marR="0" rtl="0" algn="l">
              <a:spcBef>
                <a:spcPts val="0"/>
              </a:spcBef>
              <a:spcAft>
                <a:spcPts val="0"/>
              </a:spcAft>
              <a:buNone/>
            </a:pPr>
            <a:r>
              <a:rPr lang="en-GB" sz="1800">
                <a:solidFill>
                  <a:schemeClr val="dk1"/>
                </a:solidFill>
                <a:latin typeface="Arial"/>
                <a:ea typeface="Arial"/>
                <a:cs typeface="Arial"/>
                <a:sym typeface="Arial"/>
              </a:rPr>
              <a:t>produced an ICU case?</a:t>
            </a:r>
            <a:endParaRPr sz="1800">
              <a:solidFill>
                <a:schemeClr val="dk1"/>
              </a:solidFill>
              <a:latin typeface="Arial"/>
              <a:ea typeface="Arial"/>
              <a:cs typeface="Arial"/>
              <a:sym typeface="Arial"/>
            </a:endParaRPr>
          </a:p>
        </p:txBody>
      </p:sp>
      <p:sp>
        <p:nvSpPr>
          <p:cNvPr id="191" name="Google Shape;191;p28"/>
          <p:cNvSpPr txBox="1"/>
          <p:nvPr/>
        </p:nvSpPr>
        <p:spPr>
          <a:xfrm>
            <a:off x="0" y="6611779"/>
            <a:ext cx="3107016"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Source:ANZIC Influenza Investigators, NEJM, 2009</a:t>
            </a:r>
            <a:endParaRPr sz="10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9"/>
          <p:cNvSpPr txBox="1"/>
          <p:nvPr/>
        </p:nvSpPr>
        <p:spPr>
          <a:xfrm>
            <a:off x="2411760" y="116632"/>
            <a:ext cx="4824536"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4000">
                <a:solidFill>
                  <a:schemeClr val="dk1"/>
                </a:solidFill>
                <a:latin typeface="Arial"/>
                <a:ea typeface="Arial"/>
                <a:cs typeface="Arial"/>
                <a:sym typeface="Arial"/>
              </a:rPr>
              <a:t>OBJECTIVES</a:t>
            </a:r>
            <a:endParaRPr sz="4000">
              <a:solidFill>
                <a:schemeClr val="dk1"/>
              </a:solidFill>
              <a:latin typeface="Arial"/>
              <a:ea typeface="Arial"/>
              <a:cs typeface="Arial"/>
              <a:sym typeface="Arial"/>
            </a:endParaRPr>
          </a:p>
        </p:txBody>
      </p:sp>
      <p:sp>
        <p:nvSpPr>
          <p:cNvPr id="197" name="Google Shape;197;p29"/>
          <p:cNvSpPr txBox="1"/>
          <p:nvPr/>
        </p:nvSpPr>
        <p:spPr>
          <a:xfrm>
            <a:off x="539552" y="1268760"/>
            <a:ext cx="8064896" cy="526298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2800">
                <a:solidFill>
                  <a:schemeClr val="dk1"/>
                </a:solidFill>
                <a:latin typeface="Arial"/>
                <a:ea typeface="Arial"/>
                <a:cs typeface="Arial"/>
                <a:sym typeface="Arial"/>
              </a:rPr>
              <a:t>Be able to describe what contact networks may or may not represent for respiratory pathogens</a:t>
            </a:r>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rPr lang="en-GB" sz="2800">
                <a:solidFill>
                  <a:schemeClr val="dk1"/>
                </a:solidFill>
                <a:latin typeface="Arial"/>
                <a:ea typeface="Arial"/>
                <a:cs typeface="Arial"/>
                <a:sym typeface="Arial"/>
              </a:rPr>
              <a:t>Be able to describe how data from contact surveys are incorporated into mathematical models</a:t>
            </a:r>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rPr lang="en-GB" sz="2800">
                <a:solidFill>
                  <a:schemeClr val="dk1"/>
                </a:solidFill>
                <a:latin typeface="Arial"/>
                <a:ea typeface="Arial"/>
                <a:cs typeface="Arial"/>
                <a:sym typeface="Arial"/>
              </a:rPr>
              <a:t>Understand what an eigen vector is and how it is useful in models with age-contact structure</a:t>
            </a:r>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rPr lang="en-GB" sz="2800">
                <a:solidFill>
                  <a:schemeClr val="dk1"/>
                </a:solidFill>
                <a:latin typeface="Arial"/>
                <a:ea typeface="Arial"/>
                <a:cs typeface="Arial"/>
                <a:sym typeface="Arial"/>
              </a:rPr>
              <a:t>Be able to describe how contact surveys can be extended to help with spatial models</a:t>
            </a:r>
            <a:endParaRPr sz="28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2"/>
          <p:cNvSpPr txBox="1"/>
          <p:nvPr/>
        </p:nvSpPr>
        <p:spPr>
          <a:xfrm>
            <a:off x="2411760" y="116632"/>
            <a:ext cx="48246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4000">
                <a:solidFill>
                  <a:schemeClr val="dk1"/>
                </a:solidFill>
                <a:latin typeface="Arial"/>
                <a:ea typeface="Arial"/>
                <a:cs typeface="Arial"/>
                <a:sym typeface="Arial"/>
              </a:rPr>
              <a:t>OBJECTIVES</a:t>
            </a:r>
            <a:endParaRPr sz="4000">
              <a:solidFill>
                <a:schemeClr val="dk1"/>
              </a:solidFill>
              <a:latin typeface="Arial"/>
              <a:ea typeface="Arial"/>
              <a:cs typeface="Arial"/>
              <a:sym typeface="Arial"/>
            </a:endParaRPr>
          </a:p>
        </p:txBody>
      </p:sp>
      <p:sp>
        <p:nvSpPr>
          <p:cNvPr id="55" name="Google Shape;55;p12"/>
          <p:cNvSpPr txBox="1"/>
          <p:nvPr/>
        </p:nvSpPr>
        <p:spPr>
          <a:xfrm>
            <a:off x="539552" y="1268760"/>
            <a:ext cx="8064900" cy="526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2800">
                <a:solidFill>
                  <a:schemeClr val="dk1"/>
                </a:solidFill>
                <a:latin typeface="Arial"/>
                <a:ea typeface="Arial"/>
                <a:cs typeface="Arial"/>
                <a:sym typeface="Arial"/>
              </a:rPr>
              <a:t>Be able to describe what contact networks may or may not represent for respiratory pathogens</a:t>
            </a:r>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rPr lang="en-GB" sz="2800">
                <a:solidFill>
                  <a:schemeClr val="dk1"/>
                </a:solidFill>
                <a:latin typeface="Arial"/>
                <a:ea typeface="Arial"/>
                <a:cs typeface="Arial"/>
                <a:sym typeface="Arial"/>
              </a:rPr>
              <a:t>Be able to describe how data from contact surveys are incorporated into mathematical models</a:t>
            </a:r>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rPr lang="en-GB" sz="2800">
                <a:solidFill>
                  <a:schemeClr val="dk1"/>
                </a:solidFill>
                <a:latin typeface="Arial"/>
                <a:ea typeface="Arial"/>
                <a:cs typeface="Arial"/>
                <a:sym typeface="Arial"/>
              </a:rPr>
              <a:t>Understand what an eigen vector is and how it is useful in models with age-contact structure</a:t>
            </a:r>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rPr lang="en-GB" sz="2800">
                <a:solidFill>
                  <a:schemeClr val="dk1"/>
                </a:solidFill>
                <a:latin typeface="Arial"/>
                <a:ea typeface="Arial"/>
                <a:cs typeface="Arial"/>
                <a:sym typeface="Arial"/>
              </a:rPr>
              <a:t>Be able to describe how contact surveys can be extended to help with spatial models</a:t>
            </a:r>
            <a:endParaRPr sz="2800">
              <a:solidFill>
                <a:schemeClr val="dk1"/>
              </a:solidFill>
              <a:latin typeface="Arial"/>
              <a:ea typeface="Arial"/>
              <a:cs typeface="Arial"/>
              <a:sym typeface="Arial"/>
            </a:endParaRPr>
          </a:p>
        </p:txBody>
      </p:sp>
      <p:sp>
        <p:nvSpPr>
          <p:cNvPr id="56" name="Google Shape;56;p12"/>
          <p:cNvSpPr txBox="1"/>
          <p:nvPr/>
        </p:nvSpPr>
        <p:spPr>
          <a:xfrm>
            <a:off x="6939650" y="6531650"/>
            <a:ext cx="2204400" cy="31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a:t>https://goo.gl/Fr1tGL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0"/>
          <p:cNvSpPr txBox="1"/>
          <p:nvPr/>
        </p:nvSpPr>
        <p:spPr>
          <a:xfrm>
            <a:off x="2411760" y="116632"/>
            <a:ext cx="4824536" cy="95410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2800">
                <a:solidFill>
                  <a:schemeClr val="dk1"/>
                </a:solidFill>
                <a:latin typeface="Arial"/>
                <a:ea typeface="Arial"/>
                <a:cs typeface="Arial"/>
                <a:sym typeface="Arial"/>
              </a:rPr>
              <a:t>A SELF –REPORTED CONTACT</a:t>
            </a:r>
            <a:endParaRPr sz="2800">
              <a:solidFill>
                <a:schemeClr val="dk1"/>
              </a:solidFill>
              <a:latin typeface="Arial"/>
              <a:ea typeface="Arial"/>
              <a:cs typeface="Arial"/>
              <a:sym typeface="Arial"/>
            </a:endParaRPr>
          </a:p>
        </p:txBody>
      </p:sp>
      <p:pic>
        <p:nvPicPr>
          <p:cNvPr id="203" name="Google Shape;203;p30"/>
          <p:cNvPicPr preferRelativeResize="0"/>
          <p:nvPr/>
        </p:nvPicPr>
        <p:blipFill rotWithShape="1">
          <a:blip r:embed="rId3">
            <a:alphaModFix/>
          </a:blip>
          <a:srcRect b="0" l="0" r="0" t="0"/>
          <a:stretch/>
        </p:blipFill>
        <p:spPr>
          <a:xfrm>
            <a:off x="82892" y="44624"/>
            <a:ext cx="9025612" cy="6515530"/>
          </a:xfrm>
          <a:prstGeom prst="rect">
            <a:avLst/>
          </a:prstGeom>
          <a:noFill/>
          <a:ln>
            <a:noFill/>
          </a:ln>
        </p:spPr>
      </p:pic>
      <p:sp>
        <p:nvSpPr>
          <p:cNvPr id="204" name="Google Shape;204;p30"/>
          <p:cNvSpPr txBox="1"/>
          <p:nvPr/>
        </p:nvSpPr>
        <p:spPr>
          <a:xfrm>
            <a:off x="35496" y="6690265"/>
            <a:ext cx="7892285" cy="12311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1) here is the contact questionnaire again 2) wewere able to extract locations from this 3) the study team made a map 4) made a list of unique location ids for each community</a:t>
            </a:r>
            <a:endParaRPr sz="8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1"/>
          <p:cNvSpPr txBox="1"/>
          <p:nvPr/>
        </p:nvSpPr>
        <p:spPr>
          <a:xfrm>
            <a:off x="42323" y="6381328"/>
            <a:ext cx="2069797" cy="246221"/>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Source: Read et al, Proc B, 2014</a:t>
            </a:r>
            <a:endParaRPr sz="1000">
              <a:solidFill>
                <a:schemeClr val="dk1"/>
              </a:solidFill>
              <a:latin typeface="Arial"/>
              <a:ea typeface="Arial"/>
              <a:cs typeface="Arial"/>
              <a:sym typeface="Arial"/>
            </a:endParaRPr>
          </a:p>
        </p:txBody>
      </p:sp>
      <p:sp>
        <p:nvSpPr>
          <p:cNvPr id="210" name="Google Shape;210;p31"/>
          <p:cNvSpPr txBox="1"/>
          <p:nvPr/>
        </p:nvSpPr>
        <p:spPr>
          <a:xfrm>
            <a:off x="2411760" y="116632"/>
            <a:ext cx="4824536"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4000">
                <a:solidFill>
                  <a:schemeClr val="dk1"/>
                </a:solidFill>
                <a:latin typeface="Arial"/>
                <a:ea typeface="Arial"/>
                <a:cs typeface="Arial"/>
                <a:sym typeface="Arial"/>
              </a:rPr>
              <a:t>STUDY DATA</a:t>
            </a:r>
            <a:endParaRPr sz="4000">
              <a:solidFill>
                <a:schemeClr val="dk1"/>
              </a:solidFill>
              <a:latin typeface="Arial"/>
              <a:ea typeface="Arial"/>
              <a:cs typeface="Arial"/>
              <a:sym typeface="Arial"/>
            </a:endParaRPr>
          </a:p>
        </p:txBody>
      </p:sp>
      <p:pic>
        <p:nvPicPr>
          <p:cNvPr id="211" name="Google Shape;211;p31"/>
          <p:cNvPicPr preferRelativeResize="0"/>
          <p:nvPr/>
        </p:nvPicPr>
        <p:blipFill rotWithShape="1">
          <a:blip r:embed="rId3">
            <a:alphaModFix/>
          </a:blip>
          <a:srcRect b="0" l="0" r="0" t="0"/>
          <a:stretch/>
        </p:blipFill>
        <p:spPr>
          <a:xfrm>
            <a:off x="-36512" y="937733"/>
            <a:ext cx="9144000" cy="5371587"/>
          </a:xfrm>
          <a:prstGeom prst="rect">
            <a:avLst/>
          </a:prstGeom>
          <a:noFill/>
          <a:ln>
            <a:noFill/>
          </a:ln>
        </p:spPr>
      </p:pic>
      <p:sp>
        <p:nvSpPr>
          <p:cNvPr id="212" name="Google Shape;212;p31"/>
          <p:cNvSpPr txBox="1"/>
          <p:nvPr/>
        </p:nvSpPr>
        <p:spPr>
          <a:xfrm>
            <a:off x="35496" y="6690265"/>
            <a:ext cx="8506335" cy="12311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1) different study 2) fluscape 3) 40 locations in and around GZ in southern china 4) we asked them… 5) the main chart 6) examples on the lower chart 7) these produced nice smooth curves</a:t>
            </a:r>
            <a:endParaRPr sz="80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2"/>
          <p:cNvSpPr txBox="1"/>
          <p:nvPr/>
        </p:nvSpPr>
        <p:spPr>
          <a:xfrm>
            <a:off x="42323" y="6567155"/>
            <a:ext cx="2045026" cy="246221"/>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Source: Read Mills et al, In prep.</a:t>
            </a:r>
            <a:endParaRPr sz="1000">
              <a:solidFill>
                <a:schemeClr val="dk1"/>
              </a:solidFill>
              <a:latin typeface="Arial"/>
              <a:ea typeface="Arial"/>
              <a:cs typeface="Arial"/>
              <a:sym typeface="Arial"/>
            </a:endParaRPr>
          </a:p>
        </p:txBody>
      </p:sp>
      <p:sp>
        <p:nvSpPr>
          <p:cNvPr id="218" name="Google Shape;218;p32"/>
          <p:cNvSpPr txBox="1"/>
          <p:nvPr/>
        </p:nvSpPr>
        <p:spPr>
          <a:xfrm>
            <a:off x="1547664" y="231031"/>
            <a:ext cx="6336704"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2400">
                <a:solidFill>
                  <a:schemeClr val="dk1"/>
                </a:solidFill>
                <a:latin typeface="Arial"/>
                <a:ea typeface="Arial"/>
                <a:cs typeface="Arial"/>
                <a:sym typeface="Arial"/>
              </a:rPr>
              <a:t>FLUX VERSUS MOBILITY (OUR TERMS)</a:t>
            </a:r>
            <a:endParaRPr sz="2400">
              <a:solidFill>
                <a:schemeClr val="dk1"/>
              </a:solidFill>
              <a:latin typeface="Arial"/>
              <a:ea typeface="Arial"/>
              <a:cs typeface="Arial"/>
              <a:sym typeface="Arial"/>
            </a:endParaRPr>
          </a:p>
        </p:txBody>
      </p:sp>
      <p:pic>
        <p:nvPicPr>
          <p:cNvPr id="219" name="Google Shape;219;p32"/>
          <p:cNvPicPr preferRelativeResize="0"/>
          <p:nvPr/>
        </p:nvPicPr>
        <p:blipFill rotWithShape="1">
          <a:blip r:embed="rId3">
            <a:alphaModFix/>
          </a:blip>
          <a:srcRect b="0" l="0" r="56148" t="1291"/>
          <a:stretch/>
        </p:blipFill>
        <p:spPr>
          <a:xfrm>
            <a:off x="479536" y="1085879"/>
            <a:ext cx="3499797" cy="5151433"/>
          </a:xfrm>
          <a:prstGeom prst="rect">
            <a:avLst/>
          </a:prstGeom>
          <a:noFill/>
          <a:ln>
            <a:noFill/>
          </a:ln>
        </p:spPr>
      </p:pic>
      <p:sp>
        <p:nvSpPr>
          <p:cNvPr id="220" name="Google Shape;220;p32"/>
          <p:cNvSpPr txBox="1"/>
          <p:nvPr/>
        </p:nvSpPr>
        <p:spPr>
          <a:xfrm>
            <a:off x="4860032" y="1412776"/>
            <a:ext cx="3312368" cy="4801315"/>
          </a:xfrm>
          <a:prstGeom prst="rect">
            <a:avLst/>
          </a:prstGeom>
          <a:solidFill>
            <a:schemeClr val="lt1"/>
          </a:solidFill>
          <a:ln cap="rnd" cmpd="sng" w="25400">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Flux is the number of people going from one place to another</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GB" sz="1800">
                <a:solidFill>
                  <a:schemeClr val="dk1"/>
                </a:solidFill>
                <a:latin typeface="Arial"/>
                <a:ea typeface="Arial"/>
                <a:cs typeface="Arial"/>
                <a:sym typeface="Arial"/>
              </a:rPr>
              <a:t>Mobility is a model of how an individual behaves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GB" sz="1800">
                <a:solidFill>
                  <a:schemeClr val="dk1"/>
                </a:solidFill>
                <a:latin typeface="Arial"/>
                <a:ea typeface="Arial"/>
                <a:cs typeface="Arial"/>
                <a:sym typeface="Arial"/>
              </a:rPr>
              <a:t>A mobility model uniquely specifies a flux model</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GB" sz="1800">
                <a:solidFill>
                  <a:schemeClr val="dk1"/>
                </a:solidFill>
                <a:latin typeface="Arial"/>
                <a:ea typeface="Arial"/>
                <a:cs typeface="Arial"/>
                <a:sym typeface="Arial"/>
              </a:rPr>
              <a:t>Mobility models are defined up to arbitrarily high resolution</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GB" sz="1800">
                <a:solidFill>
                  <a:schemeClr val="dk1"/>
                </a:solidFill>
                <a:latin typeface="Arial"/>
                <a:ea typeface="Arial"/>
                <a:cs typeface="Arial"/>
                <a:sym typeface="Arial"/>
              </a:rPr>
              <a:t>Census subset data gives you flux directly</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GB" sz="1800">
                <a:solidFill>
                  <a:schemeClr val="dk1"/>
                </a:solidFill>
                <a:latin typeface="Arial"/>
                <a:ea typeface="Arial"/>
                <a:cs typeface="Arial"/>
                <a:sym typeface="Arial"/>
              </a:rPr>
              <a:t>Survey data gives you mobility</a:t>
            </a:r>
            <a:endParaRPr sz="1800">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3"/>
          <p:cNvSpPr txBox="1"/>
          <p:nvPr/>
        </p:nvSpPr>
        <p:spPr>
          <a:xfrm>
            <a:off x="42323" y="6279123"/>
            <a:ext cx="1895433" cy="246221"/>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Source: Simini, Science, 2013</a:t>
            </a:r>
            <a:endParaRPr sz="1000">
              <a:solidFill>
                <a:schemeClr val="dk1"/>
              </a:solidFill>
              <a:latin typeface="Arial"/>
              <a:ea typeface="Arial"/>
              <a:cs typeface="Arial"/>
              <a:sym typeface="Arial"/>
            </a:endParaRPr>
          </a:p>
        </p:txBody>
      </p:sp>
      <p:sp>
        <p:nvSpPr>
          <p:cNvPr id="226" name="Google Shape;226;p33"/>
          <p:cNvSpPr txBox="1"/>
          <p:nvPr/>
        </p:nvSpPr>
        <p:spPr>
          <a:xfrm>
            <a:off x="2411760" y="116632"/>
            <a:ext cx="4824536"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800">
                <a:solidFill>
                  <a:schemeClr val="dk1"/>
                </a:solidFill>
                <a:latin typeface="Arial"/>
                <a:ea typeface="Arial"/>
                <a:cs typeface="Arial"/>
                <a:sym typeface="Arial"/>
              </a:rPr>
              <a:t>RADIATION AS A FLUX MODEL</a:t>
            </a:r>
            <a:endParaRPr sz="1800">
              <a:solidFill>
                <a:schemeClr val="dk1"/>
              </a:solidFill>
              <a:latin typeface="Arial"/>
              <a:ea typeface="Arial"/>
              <a:cs typeface="Arial"/>
              <a:sym typeface="Arial"/>
            </a:endParaRPr>
          </a:p>
        </p:txBody>
      </p:sp>
      <p:pic>
        <p:nvPicPr>
          <p:cNvPr id="227" name="Google Shape;227;p33"/>
          <p:cNvPicPr preferRelativeResize="0"/>
          <p:nvPr/>
        </p:nvPicPr>
        <p:blipFill rotWithShape="1">
          <a:blip r:embed="rId3">
            <a:alphaModFix/>
          </a:blip>
          <a:srcRect b="0" l="0" r="0" t="0"/>
          <a:stretch/>
        </p:blipFill>
        <p:spPr>
          <a:xfrm>
            <a:off x="121568" y="977850"/>
            <a:ext cx="4780606" cy="5077779"/>
          </a:xfrm>
          <a:prstGeom prst="rect">
            <a:avLst/>
          </a:prstGeom>
          <a:noFill/>
          <a:ln>
            <a:noFill/>
          </a:ln>
        </p:spPr>
      </p:pic>
      <p:pic>
        <p:nvPicPr>
          <p:cNvPr id="228" name="Google Shape;228;p33"/>
          <p:cNvPicPr preferRelativeResize="0"/>
          <p:nvPr/>
        </p:nvPicPr>
        <p:blipFill rotWithShape="1">
          <a:blip r:embed="rId4">
            <a:alphaModFix/>
          </a:blip>
          <a:srcRect b="0" l="0" r="49970" t="0"/>
          <a:stretch/>
        </p:blipFill>
        <p:spPr>
          <a:xfrm>
            <a:off x="4932040" y="727037"/>
            <a:ext cx="4117195" cy="4316181"/>
          </a:xfrm>
          <a:prstGeom prst="rect">
            <a:avLst/>
          </a:prstGeom>
          <a:noFill/>
          <a:ln>
            <a:noFill/>
          </a:ln>
        </p:spPr>
      </p:pic>
      <p:pic>
        <p:nvPicPr>
          <p:cNvPr id="229" name="Google Shape;229;p33"/>
          <p:cNvPicPr preferRelativeResize="0"/>
          <p:nvPr/>
        </p:nvPicPr>
        <p:blipFill rotWithShape="1">
          <a:blip r:embed="rId5">
            <a:alphaModFix/>
          </a:blip>
          <a:srcRect b="0" l="0" r="0" t="0"/>
          <a:stretch/>
        </p:blipFill>
        <p:spPr>
          <a:xfrm>
            <a:off x="4860032" y="5191533"/>
            <a:ext cx="4089684" cy="901763"/>
          </a:xfrm>
          <a:prstGeom prst="rect">
            <a:avLst/>
          </a:prstGeom>
          <a:noFill/>
          <a:ln>
            <a:noFill/>
          </a:ln>
        </p:spPr>
      </p:pic>
      <p:sp>
        <p:nvSpPr>
          <p:cNvPr id="230" name="Google Shape;230;p33"/>
          <p:cNvSpPr txBox="1"/>
          <p:nvPr/>
        </p:nvSpPr>
        <p:spPr>
          <a:xfrm>
            <a:off x="35496" y="6690265"/>
            <a:ext cx="8579272" cy="12311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1) Very influential, not just ID 1A) suggests universal parameter free flux model 2) models of us commuting 3) called radiation because intermediate people absorb opportunities 4) the s term</a:t>
            </a:r>
            <a:endParaRPr sz="800">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4"/>
          <p:cNvSpPr txBox="1"/>
          <p:nvPr/>
        </p:nvSpPr>
        <p:spPr>
          <a:xfrm>
            <a:off x="42323" y="6381328"/>
            <a:ext cx="2045026" cy="246221"/>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Source: Read Mills et al, In prep.</a:t>
            </a:r>
            <a:endParaRPr sz="1000">
              <a:solidFill>
                <a:schemeClr val="dk1"/>
              </a:solidFill>
              <a:latin typeface="Arial"/>
              <a:ea typeface="Arial"/>
              <a:cs typeface="Arial"/>
              <a:sym typeface="Arial"/>
            </a:endParaRPr>
          </a:p>
        </p:txBody>
      </p:sp>
      <p:sp>
        <p:nvSpPr>
          <p:cNvPr id="236" name="Google Shape;236;p34"/>
          <p:cNvSpPr txBox="1"/>
          <p:nvPr/>
        </p:nvSpPr>
        <p:spPr>
          <a:xfrm>
            <a:off x="2195736" y="251356"/>
            <a:ext cx="5616624"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800">
                <a:solidFill>
                  <a:schemeClr val="dk1"/>
                </a:solidFill>
                <a:latin typeface="Arial"/>
                <a:ea typeface="Arial"/>
                <a:cs typeface="Arial"/>
                <a:sym typeface="Arial"/>
              </a:rPr>
              <a:t>FLUX VERSUS MOBILITY</a:t>
            </a:r>
            <a:endParaRPr sz="1800">
              <a:solidFill>
                <a:schemeClr val="dk1"/>
              </a:solidFill>
              <a:latin typeface="Arial"/>
              <a:ea typeface="Arial"/>
              <a:cs typeface="Arial"/>
              <a:sym typeface="Arial"/>
            </a:endParaRPr>
          </a:p>
        </p:txBody>
      </p:sp>
      <p:pic>
        <p:nvPicPr>
          <p:cNvPr id="237" name="Google Shape;237;p34"/>
          <p:cNvPicPr preferRelativeResize="0"/>
          <p:nvPr/>
        </p:nvPicPr>
        <p:blipFill rotWithShape="1">
          <a:blip r:embed="rId3">
            <a:alphaModFix/>
          </a:blip>
          <a:srcRect b="0" l="0" r="0" t="1291"/>
          <a:stretch/>
        </p:blipFill>
        <p:spPr>
          <a:xfrm>
            <a:off x="479536" y="1085879"/>
            <a:ext cx="7980896" cy="5151433"/>
          </a:xfrm>
          <a:prstGeom prst="rect">
            <a:avLst/>
          </a:prstGeom>
          <a:noFill/>
          <a:ln>
            <a:noFill/>
          </a:ln>
        </p:spPr>
      </p:pic>
      <p:sp>
        <p:nvSpPr>
          <p:cNvPr id="238" name="Google Shape;238;p34"/>
          <p:cNvSpPr txBox="1"/>
          <p:nvPr/>
        </p:nvSpPr>
        <p:spPr>
          <a:xfrm>
            <a:off x="5940152" y="1124744"/>
            <a:ext cx="298948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u="sng">
                <a:solidFill>
                  <a:schemeClr val="dk1"/>
                </a:solidFill>
                <a:latin typeface="Arial"/>
                <a:ea typeface="Arial"/>
                <a:cs typeface="Arial"/>
                <a:sym typeface="Arial"/>
              </a:rPr>
              <a:t>MOBILITY ASSUMPTIONS</a:t>
            </a:r>
            <a:endParaRPr sz="1800" u="sng">
              <a:solidFill>
                <a:schemeClr val="dk1"/>
              </a:solidFill>
              <a:latin typeface="Arial"/>
              <a:ea typeface="Arial"/>
              <a:cs typeface="Arial"/>
              <a:sym typeface="Arial"/>
            </a:endParaRPr>
          </a:p>
        </p:txBody>
      </p:sp>
      <p:sp>
        <p:nvSpPr>
          <p:cNvPr id="239" name="Google Shape;239;p34"/>
          <p:cNvSpPr txBox="1"/>
          <p:nvPr/>
        </p:nvSpPr>
        <p:spPr>
          <a:xfrm>
            <a:off x="35496" y="6690265"/>
            <a:ext cx="7109168" cy="12311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1) We define gravity as a mobility model and calculate the relative probability 2) we also consider an offset version TYPO 3) the offset version allows a plateua</a:t>
            </a:r>
            <a:endParaRPr sz="8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5"/>
          <p:cNvSpPr txBox="1"/>
          <p:nvPr/>
        </p:nvSpPr>
        <p:spPr>
          <a:xfrm>
            <a:off x="42323" y="6309320"/>
            <a:ext cx="2045026"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Source: Read Mills et al, In prep.</a:t>
            </a:r>
            <a:endParaRPr sz="1000">
              <a:solidFill>
                <a:schemeClr val="dk1"/>
              </a:solidFill>
              <a:latin typeface="Arial"/>
              <a:ea typeface="Arial"/>
              <a:cs typeface="Arial"/>
              <a:sym typeface="Arial"/>
            </a:endParaRPr>
          </a:p>
        </p:txBody>
      </p:sp>
      <p:sp>
        <p:nvSpPr>
          <p:cNvPr id="245" name="Google Shape;245;p35"/>
          <p:cNvSpPr txBox="1"/>
          <p:nvPr/>
        </p:nvSpPr>
        <p:spPr>
          <a:xfrm>
            <a:off x="2195736" y="116632"/>
            <a:ext cx="5616624"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2800">
                <a:solidFill>
                  <a:schemeClr val="dk1"/>
                </a:solidFill>
                <a:latin typeface="Arial"/>
                <a:ea typeface="Arial"/>
                <a:cs typeface="Arial"/>
                <a:sym typeface="Arial"/>
              </a:rPr>
              <a:t>ALL STUDY PARTICIPANTS</a:t>
            </a:r>
            <a:endParaRPr sz="2800">
              <a:solidFill>
                <a:schemeClr val="dk1"/>
              </a:solidFill>
              <a:latin typeface="Arial"/>
              <a:ea typeface="Arial"/>
              <a:cs typeface="Arial"/>
              <a:sym typeface="Arial"/>
            </a:endParaRPr>
          </a:p>
        </p:txBody>
      </p:sp>
      <p:pic>
        <p:nvPicPr>
          <p:cNvPr id="246" name="Google Shape;246;p35"/>
          <p:cNvPicPr preferRelativeResize="0"/>
          <p:nvPr/>
        </p:nvPicPr>
        <p:blipFill rotWithShape="1">
          <a:blip r:embed="rId3">
            <a:alphaModFix/>
          </a:blip>
          <a:srcRect b="0" l="0" r="0" t="13512"/>
          <a:stretch/>
        </p:blipFill>
        <p:spPr>
          <a:xfrm>
            <a:off x="36512" y="2635581"/>
            <a:ext cx="9144000" cy="2231662"/>
          </a:xfrm>
          <a:prstGeom prst="rect">
            <a:avLst/>
          </a:prstGeom>
          <a:noFill/>
          <a:ln>
            <a:noFill/>
          </a:ln>
        </p:spPr>
      </p:pic>
      <p:sp>
        <p:nvSpPr>
          <p:cNvPr id="247" name="Google Shape;247;p35"/>
          <p:cNvSpPr txBox="1"/>
          <p:nvPr/>
        </p:nvSpPr>
        <p:spPr>
          <a:xfrm>
            <a:off x="1388546" y="2276872"/>
            <a:ext cx="91571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Gravity</a:t>
            </a:r>
            <a:endParaRPr sz="1800">
              <a:solidFill>
                <a:schemeClr val="dk1"/>
              </a:solidFill>
              <a:latin typeface="Arial"/>
              <a:ea typeface="Arial"/>
              <a:cs typeface="Arial"/>
              <a:sym typeface="Arial"/>
            </a:endParaRPr>
          </a:p>
        </p:txBody>
      </p:sp>
      <p:sp>
        <p:nvSpPr>
          <p:cNvPr id="248" name="Google Shape;248;p35"/>
          <p:cNvSpPr txBox="1"/>
          <p:nvPr/>
        </p:nvSpPr>
        <p:spPr>
          <a:xfrm>
            <a:off x="3096344" y="2276872"/>
            <a:ext cx="15440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Offset gravity</a:t>
            </a:r>
            <a:endParaRPr sz="1800">
              <a:solidFill>
                <a:schemeClr val="dk1"/>
              </a:solidFill>
              <a:latin typeface="Arial"/>
              <a:ea typeface="Arial"/>
              <a:cs typeface="Arial"/>
              <a:sym typeface="Arial"/>
            </a:endParaRPr>
          </a:p>
        </p:txBody>
      </p:sp>
      <p:sp>
        <p:nvSpPr>
          <p:cNvPr id="249" name="Google Shape;249;p35"/>
          <p:cNvSpPr txBox="1"/>
          <p:nvPr/>
        </p:nvSpPr>
        <p:spPr>
          <a:xfrm>
            <a:off x="5248757" y="2276872"/>
            <a:ext cx="115995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Radiation</a:t>
            </a:r>
            <a:endParaRPr sz="1800">
              <a:solidFill>
                <a:schemeClr val="dk1"/>
              </a:solidFill>
              <a:latin typeface="Arial"/>
              <a:ea typeface="Arial"/>
              <a:cs typeface="Arial"/>
              <a:sym typeface="Arial"/>
            </a:endParaRPr>
          </a:p>
        </p:txBody>
      </p:sp>
      <p:sp>
        <p:nvSpPr>
          <p:cNvPr id="250" name="Google Shape;250;p35"/>
          <p:cNvSpPr txBox="1"/>
          <p:nvPr/>
        </p:nvSpPr>
        <p:spPr>
          <a:xfrm>
            <a:off x="6840760" y="2276872"/>
            <a:ext cx="174582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Offset radiation</a:t>
            </a:r>
            <a:endParaRPr sz="1800">
              <a:solidFill>
                <a:schemeClr val="dk1"/>
              </a:solidFill>
              <a:latin typeface="Arial"/>
              <a:ea typeface="Arial"/>
              <a:cs typeface="Arial"/>
              <a:sym typeface="Arial"/>
            </a:endParaRPr>
          </a:p>
        </p:txBody>
      </p:sp>
      <p:sp>
        <p:nvSpPr>
          <p:cNvPr id="251" name="Google Shape;251;p35"/>
          <p:cNvSpPr txBox="1"/>
          <p:nvPr/>
        </p:nvSpPr>
        <p:spPr>
          <a:xfrm>
            <a:off x="35496" y="6690265"/>
            <a:ext cx="5899051" cy="12311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1) Generally, offset does best… 2) here it’s a small difference in the small distances 3) radiation and offset radiation both do poorly</a:t>
            </a:r>
            <a:endParaRPr sz="80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6"/>
          <p:cNvSpPr txBox="1"/>
          <p:nvPr/>
        </p:nvSpPr>
        <p:spPr>
          <a:xfrm>
            <a:off x="42323" y="6309320"/>
            <a:ext cx="2045026"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Source: Read Mills et al, In prep.</a:t>
            </a:r>
            <a:endParaRPr sz="1000">
              <a:solidFill>
                <a:schemeClr val="dk1"/>
              </a:solidFill>
              <a:latin typeface="Arial"/>
              <a:ea typeface="Arial"/>
              <a:cs typeface="Arial"/>
              <a:sym typeface="Arial"/>
            </a:endParaRPr>
          </a:p>
        </p:txBody>
      </p:sp>
      <p:sp>
        <p:nvSpPr>
          <p:cNvPr id="257" name="Google Shape;257;p36"/>
          <p:cNvSpPr txBox="1"/>
          <p:nvPr/>
        </p:nvSpPr>
        <p:spPr>
          <a:xfrm>
            <a:off x="2195736" y="116632"/>
            <a:ext cx="5616624"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2800">
                <a:solidFill>
                  <a:schemeClr val="dk1"/>
                </a:solidFill>
                <a:latin typeface="Arial"/>
                <a:ea typeface="Arial"/>
                <a:cs typeface="Arial"/>
                <a:sym typeface="Arial"/>
              </a:rPr>
              <a:t>CHILDREN VERSUS ADULTS</a:t>
            </a:r>
            <a:endParaRPr sz="2800">
              <a:solidFill>
                <a:schemeClr val="dk1"/>
              </a:solidFill>
              <a:latin typeface="Arial"/>
              <a:ea typeface="Arial"/>
              <a:cs typeface="Arial"/>
              <a:sym typeface="Arial"/>
            </a:endParaRPr>
          </a:p>
        </p:txBody>
      </p:sp>
      <p:pic>
        <p:nvPicPr>
          <p:cNvPr id="258" name="Google Shape;258;p36"/>
          <p:cNvPicPr preferRelativeResize="0"/>
          <p:nvPr/>
        </p:nvPicPr>
        <p:blipFill rotWithShape="1">
          <a:blip r:embed="rId3">
            <a:alphaModFix/>
          </a:blip>
          <a:srcRect b="0" l="0" r="0" t="0"/>
          <a:stretch/>
        </p:blipFill>
        <p:spPr>
          <a:xfrm>
            <a:off x="0" y="1484784"/>
            <a:ext cx="9144000" cy="4588005"/>
          </a:xfrm>
          <a:prstGeom prst="rect">
            <a:avLst/>
          </a:prstGeom>
          <a:noFill/>
          <a:ln>
            <a:noFill/>
          </a:ln>
        </p:spPr>
      </p:pic>
      <p:sp>
        <p:nvSpPr>
          <p:cNvPr id="259" name="Google Shape;259;p36"/>
          <p:cNvSpPr txBox="1"/>
          <p:nvPr/>
        </p:nvSpPr>
        <p:spPr>
          <a:xfrm>
            <a:off x="1403648" y="1331476"/>
            <a:ext cx="91571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Gravity</a:t>
            </a:r>
            <a:endParaRPr sz="1800">
              <a:solidFill>
                <a:schemeClr val="dk1"/>
              </a:solidFill>
              <a:latin typeface="Arial"/>
              <a:ea typeface="Arial"/>
              <a:cs typeface="Arial"/>
              <a:sym typeface="Arial"/>
            </a:endParaRPr>
          </a:p>
        </p:txBody>
      </p:sp>
      <p:sp>
        <p:nvSpPr>
          <p:cNvPr id="260" name="Google Shape;260;p36"/>
          <p:cNvSpPr txBox="1"/>
          <p:nvPr/>
        </p:nvSpPr>
        <p:spPr>
          <a:xfrm>
            <a:off x="3027988" y="1331476"/>
            <a:ext cx="15440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Offset gravity</a:t>
            </a:r>
            <a:endParaRPr sz="1800">
              <a:solidFill>
                <a:schemeClr val="dk1"/>
              </a:solidFill>
              <a:latin typeface="Arial"/>
              <a:ea typeface="Arial"/>
              <a:cs typeface="Arial"/>
              <a:sym typeface="Arial"/>
            </a:endParaRPr>
          </a:p>
        </p:txBody>
      </p:sp>
      <p:sp>
        <p:nvSpPr>
          <p:cNvPr id="261" name="Google Shape;261;p36"/>
          <p:cNvSpPr txBox="1"/>
          <p:nvPr/>
        </p:nvSpPr>
        <p:spPr>
          <a:xfrm>
            <a:off x="5004048" y="1331476"/>
            <a:ext cx="115995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Radiation</a:t>
            </a:r>
            <a:endParaRPr sz="1800">
              <a:solidFill>
                <a:schemeClr val="dk1"/>
              </a:solidFill>
              <a:latin typeface="Arial"/>
              <a:ea typeface="Arial"/>
              <a:cs typeface="Arial"/>
              <a:sym typeface="Arial"/>
            </a:endParaRPr>
          </a:p>
        </p:txBody>
      </p:sp>
      <p:sp>
        <p:nvSpPr>
          <p:cNvPr id="262" name="Google Shape;262;p36"/>
          <p:cNvSpPr txBox="1"/>
          <p:nvPr/>
        </p:nvSpPr>
        <p:spPr>
          <a:xfrm>
            <a:off x="6714604" y="1331476"/>
            <a:ext cx="174582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Offset radiation</a:t>
            </a:r>
            <a:endParaRPr sz="1800">
              <a:solidFill>
                <a:schemeClr val="dk1"/>
              </a:solidFill>
              <a:latin typeface="Arial"/>
              <a:ea typeface="Arial"/>
              <a:cs typeface="Arial"/>
              <a:sym typeface="Arial"/>
            </a:endParaRPr>
          </a:p>
        </p:txBody>
      </p:sp>
      <p:sp>
        <p:nvSpPr>
          <p:cNvPr id="263" name="Google Shape;263;p36"/>
          <p:cNvSpPr txBox="1"/>
          <p:nvPr/>
        </p:nvSpPr>
        <p:spPr>
          <a:xfrm>
            <a:off x="35496" y="6690265"/>
            <a:ext cx="8301050" cy="12311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1) We can also stratify by children and adults 2) same relationships are maintained 3) for children, the radiation isn’t aweful 4) probably because the model basically holds for school?</a:t>
            </a:r>
            <a:endParaRPr sz="800">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7"/>
          <p:cNvSpPr txBox="1"/>
          <p:nvPr/>
        </p:nvSpPr>
        <p:spPr>
          <a:xfrm>
            <a:off x="42323" y="6309320"/>
            <a:ext cx="2045026"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Source: Read Mills et al, In prep.</a:t>
            </a:r>
            <a:endParaRPr sz="1000">
              <a:solidFill>
                <a:schemeClr val="dk1"/>
              </a:solidFill>
              <a:latin typeface="Arial"/>
              <a:ea typeface="Arial"/>
              <a:cs typeface="Arial"/>
              <a:sym typeface="Arial"/>
            </a:endParaRPr>
          </a:p>
        </p:txBody>
      </p:sp>
      <p:sp>
        <p:nvSpPr>
          <p:cNvPr id="269" name="Google Shape;269;p37"/>
          <p:cNvSpPr txBox="1"/>
          <p:nvPr/>
        </p:nvSpPr>
        <p:spPr>
          <a:xfrm>
            <a:off x="2195736" y="116632"/>
            <a:ext cx="5616624"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2800">
                <a:solidFill>
                  <a:schemeClr val="dk1"/>
                </a:solidFill>
                <a:latin typeface="Arial"/>
                <a:ea typeface="Arial"/>
                <a:cs typeface="Arial"/>
                <a:sym typeface="Arial"/>
              </a:rPr>
              <a:t>RURAL VERSUS URBAN</a:t>
            </a:r>
            <a:endParaRPr sz="2800">
              <a:solidFill>
                <a:schemeClr val="dk1"/>
              </a:solidFill>
              <a:latin typeface="Arial"/>
              <a:ea typeface="Arial"/>
              <a:cs typeface="Arial"/>
              <a:sym typeface="Arial"/>
            </a:endParaRPr>
          </a:p>
        </p:txBody>
      </p:sp>
      <p:pic>
        <p:nvPicPr>
          <p:cNvPr id="270" name="Google Shape;270;p37"/>
          <p:cNvPicPr preferRelativeResize="0"/>
          <p:nvPr/>
        </p:nvPicPr>
        <p:blipFill rotWithShape="1">
          <a:blip r:embed="rId3">
            <a:alphaModFix/>
          </a:blip>
          <a:srcRect b="0" l="0" r="0" t="0"/>
          <a:stretch/>
        </p:blipFill>
        <p:spPr>
          <a:xfrm>
            <a:off x="0" y="1346200"/>
            <a:ext cx="9144000" cy="4152644"/>
          </a:xfrm>
          <a:prstGeom prst="rect">
            <a:avLst/>
          </a:prstGeom>
          <a:noFill/>
          <a:ln>
            <a:noFill/>
          </a:ln>
        </p:spPr>
      </p:pic>
      <p:sp>
        <p:nvSpPr>
          <p:cNvPr id="271" name="Google Shape;271;p37"/>
          <p:cNvSpPr txBox="1"/>
          <p:nvPr/>
        </p:nvSpPr>
        <p:spPr>
          <a:xfrm>
            <a:off x="1403648" y="1124744"/>
            <a:ext cx="91571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Gravity</a:t>
            </a:r>
            <a:endParaRPr sz="1800">
              <a:solidFill>
                <a:schemeClr val="dk1"/>
              </a:solidFill>
              <a:latin typeface="Arial"/>
              <a:ea typeface="Arial"/>
              <a:cs typeface="Arial"/>
              <a:sym typeface="Arial"/>
            </a:endParaRPr>
          </a:p>
        </p:txBody>
      </p:sp>
      <p:sp>
        <p:nvSpPr>
          <p:cNvPr id="272" name="Google Shape;272;p37"/>
          <p:cNvSpPr txBox="1"/>
          <p:nvPr/>
        </p:nvSpPr>
        <p:spPr>
          <a:xfrm>
            <a:off x="3027988" y="1196752"/>
            <a:ext cx="15440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Offset gravity</a:t>
            </a:r>
            <a:endParaRPr sz="1800">
              <a:solidFill>
                <a:schemeClr val="dk1"/>
              </a:solidFill>
              <a:latin typeface="Arial"/>
              <a:ea typeface="Arial"/>
              <a:cs typeface="Arial"/>
              <a:sym typeface="Arial"/>
            </a:endParaRPr>
          </a:p>
        </p:txBody>
      </p:sp>
      <p:sp>
        <p:nvSpPr>
          <p:cNvPr id="273" name="Google Shape;273;p37"/>
          <p:cNvSpPr txBox="1"/>
          <p:nvPr/>
        </p:nvSpPr>
        <p:spPr>
          <a:xfrm>
            <a:off x="5004048" y="1196752"/>
            <a:ext cx="115995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Radiation</a:t>
            </a:r>
            <a:endParaRPr sz="1800">
              <a:solidFill>
                <a:schemeClr val="dk1"/>
              </a:solidFill>
              <a:latin typeface="Arial"/>
              <a:ea typeface="Arial"/>
              <a:cs typeface="Arial"/>
              <a:sym typeface="Arial"/>
            </a:endParaRPr>
          </a:p>
        </p:txBody>
      </p:sp>
      <p:sp>
        <p:nvSpPr>
          <p:cNvPr id="274" name="Google Shape;274;p37"/>
          <p:cNvSpPr txBox="1"/>
          <p:nvPr/>
        </p:nvSpPr>
        <p:spPr>
          <a:xfrm>
            <a:off x="6714604" y="1196752"/>
            <a:ext cx="174582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Offset radiation</a:t>
            </a:r>
            <a:endParaRPr sz="1800">
              <a:solidFill>
                <a:schemeClr val="dk1"/>
              </a:solidFill>
              <a:latin typeface="Arial"/>
              <a:ea typeface="Arial"/>
              <a:cs typeface="Arial"/>
              <a:sym typeface="Arial"/>
            </a:endParaRPr>
          </a:p>
        </p:txBody>
      </p:sp>
      <p:sp>
        <p:nvSpPr>
          <p:cNvPr id="275" name="Google Shape;275;p37"/>
          <p:cNvSpPr txBox="1"/>
          <p:nvPr/>
        </p:nvSpPr>
        <p:spPr>
          <a:xfrm>
            <a:off x="35496" y="6690265"/>
            <a:ext cx="9117881" cy="12311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1) The final set of results are for participants stratified by rural and urban 2) again the gravity-based models (with their parameters) do well 3) but noteworthy thing here is the urban gravity fit 4) no offset</a:t>
            </a:r>
            <a:endParaRPr sz="800">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8"/>
          <p:cNvSpPr txBox="1"/>
          <p:nvPr/>
        </p:nvSpPr>
        <p:spPr>
          <a:xfrm>
            <a:off x="-36512" y="6423139"/>
            <a:ext cx="2045026"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Source: Read Mills et al, In prep.</a:t>
            </a:r>
            <a:endParaRPr sz="1000">
              <a:solidFill>
                <a:schemeClr val="dk1"/>
              </a:solidFill>
              <a:latin typeface="Arial"/>
              <a:ea typeface="Arial"/>
              <a:cs typeface="Arial"/>
              <a:sym typeface="Arial"/>
            </a:endParaRPr>
          </a:p>
        </p:txBody>
      </p:sp>
      <p:sp>
        <p:nvSpPr>
          <p:cNvPr id="281" name="Google Shape;281;p38"/>
          <p:cNvSpPr txBox="1"/>
          <p:nvPr/>
        </p:nvSpPr>
        <p:spPr>
          <a:xfrm>
            <a:off x="2195736" y="116632"/>
            <a:ext cx="5616624"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2400">
                <a:solidFill>
                  <a:schemeClr val="dk1"/>
                </a:solidFill>
                <a:latin typeface="Arial"/>
                <a:ea typeface="Arial"/>
                <a:cs typeface="Arial"/>
                <a:sym typeface="Arial"/>
              </a:rPr>
              <a:t>THESE DIFFERENCES ARE MATERIAL</a:t>
            </a:r>
            <a:endParaRPr sz="2400">
              <a:solidFill>
                <a:schemeClr val="dk1"/>
              </a:solidFill>
              <a:latin typeface="Arial"/>
              <a:ea typeface="Arial"/>
              <a:cs typeface="Arial"/>
              <a:sym typeface="Arial"/>
            </a:endParaRPr>
          </a:p>
        </p:txBody>
      </p:sp>
      <p:pic>
        <p:nvPicPr>
          <p:cNvPr id="282" name="Google Shape;282;p38"/>
          <p:cNvPicPr preferRelativeResize="0"/>
          <p:nvPr/>
        </p:nvPicPr>
        <p:blipFill rotWithShape="1">
          <a:blip r:embed="rId3">
            <a:alphaModFix/>
          </a:blip>
          <a:srcRect b="0" l="49668" r="668" t="49844"/>
          <a:stretch/>
        </p:blipFill>
        <p:spPr>
          <a:xfrm>
            <a:off x="2339752" y="1306527"/>
            <a:ext cx="4680520" cy="4642753"/>
          </a:xfrm>
          <a:prstGeom prst="rect">
            <a:avLst/>
          </a:prstGeom>
          <a:noFill/>
          <a:ln>
            <a:noFill/>
          </a:ln>
        </p:spPr>
      </p:pic>
      <p:sp>
        <p:nvSpPr>
          <p:cNvPr id="283" name="Google Shape;283;p38"/>
          <p:cNvSpPr txBox="1"/>
          <p:nvPr/>
        </p:nvSpPr>
        <p:spPr>
          <a:xfrm>
            <a:off x="35496" y="6690265"/>
            <a:ext cx="8322791" cy="12311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1)  but are these statistical differences important 2) we modeled spread with a high resolution metapop model rel small distance 3) still saw significant differences in the epidemic curve </a:t>
            </a:r>
            <a:endParaRPr sz="800">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9"/>
          <p:cNvSpPr txBox="1"/>
          <p:nvPr/>
        </p:nvSpPr>
        <p:spPr>
          <a:xfrm>
            <a:off x="2723412" y="675168"/>
            <a:ext cx="4824536"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4000">
                <a:solidFill>
                  <a:schemeClr val="dk1"/>
                </a:solidFill>
                <a:latin typeface="Arial"/>
                <a:ea typeface="Arial"/>
                <a:cs typeface="Arial"/>
                <a:sym typeface="Arial"/>
              </a:rPr>
              <a:t>DISCUSSION</a:t>
            </a:r>
            <a:endParaRPr sz="4000">
              <a:solidFill>
                <a:schemeClr val="dk1"/>
              </a:solidFill>
              <a:latin typeface="Arial"/>
              <a:ea typeface="Arial"/>
              <a:cs typeface="Arial"/>
              <a:sym typeface="Arial"/>
            </a:endParaRPr>
          </a:p>
        </p:txBody>
      </p:sp>
      <p:sp>
        <p:nvSpPr>
          <p:cNvPr id="289" name="Google Shape;289;p39"/>
          <p:cNvSpPr txBox="1"/>
          <p:nvPr/>
        </p:nvSpPr>
        <p:spPr>
          <a:xfrm>
            <a:off x="323528" y="2827089"/>
            <a:ext cx="8568952" cy="35240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600">
                <a:solidFill>
                  <a:schemeClr val="dk1"/>
                </a:solidFill>
                <a:latin typeface="Arial"/>
                <a:ea typeface="Arial"/>
                <a:cs typeface="Arial"/>
                <a:sym typeface="Arial"/>
              </a:rPr>
              <a:t>Kin O. Kwok, Benjamin J. Cowling, Vivian W. I. Wei, Kendra M. Wu, Jonathan M. Read, Justin Lessler, Derek A. Cummings, J.S. Malik Peiris, and Steven Riley. </a:t>
            </a:r>
            <a:r>
              <a:rPr i="1" lang="en-GB" sz="1600">
                <a:solidFill>
                  <a:schemeClr val="dk1"/>
                </a:solidFill>
                <a:latin typeface="Arial"/>
                <a:ea typeface="Arial"/>
                <a:cs typeface="Arial"/>
                <a:sym typeface="Arial"/>
              </a:rPr>
              <a:t>Social contacts and the locations in which they occur as risk factors for influenza infection</a:t>
            </a:r>
            <a:r>
              <a:rPr lang="en-GB" sz="1600">
                <a:solidFill>
                  <a:schemeClr val="dk1"/>
                </a:solidFill>
                <a:latin typeface="Arial"/>
                <a:ea typeface="Arial"/>
                <a:cs typeface="Arial"/>
                <a:sym typeface="Arial"/>
              </a:rPr>
              <a:t>. </a:t>
            </a:r>
            <a:r>
              <a:rPr b="1" lang="en-GB" sz="1600">
                <a:solidFill>
                  <a:schemeClr val="dk1"/>
                </a:solidFill>
                <a:latin typeface="Arial"/>
                <a:ea typeface="Arial"/>
                <a:cs typeface="Arial"/>
                <a:sym typeface="Arial"/>
              </a:rPr>
              <a:t>Proc Biol Sci</a:t>
            </a:r>
            <a:endParaRPr b="1" i="1" sz="1600">
              <a:solidFill>
                <a:schemeClr val="dk1"/>
              </a:solidFill>
              <a:latin typeface="Arial"/>
              <a:ea typeface="Arial"/>
              <a:cs typeface="Arial"/>
              <a:sym typeface="Arial"/>
            </a:endParaRPr>
          </a:p>
          <a:p>
            <a:pPr indent="0" lvl="0" marL="0" marR="0" rtl="0" algn="l">
              <a:spcBef>
                <a:spcPts val="600"/>
              </a:spcBef>
              <a:spcAft>
                <a:spcPts val="0"/>
              </a:spcAft>
              <a:buNone/>
            </a:pPr>
            <a:r>
              <a:rPr lang="en-GB" sz="1600">
                <a:solidFill>
                  <a:schemeClr val="dk1"/>
                </a:solidFill>
                <a:latin typeface="Arial"/>
                <a:ea typeface="Arial"/>
                <a:cs typeface="Arial"/>
                <a:sym typeface="Arial"/>
              </a:rPr>
              <a:t>Kucharski AJ, Kwok KO, Wei VW, Cowling BJ, Read JM, Lessler J, Cummings DA, Riley S.</a:t>
            </a:r>
            <a:r>
              <a:rPr b="1" lang="en-GB" sz="1600">
                <a:solidFill>
                  <a:schemeClr val="dk1"/>
                </a:solidFill>
                <a:latin typeface="Arial"/>
                <a:ea typeface="Arial"/>
                <a:cs typeface="Arial"/>
                <a:sym typeface="Arial"/>
              </a:rPr>
              <a:t> </a:t>
            </a:r>
            <a:r>
              <a:rPr i="1" lang="en-GB" sz="1600">
                <a:solidFill>
                  <a:schemeClr val="dk1"/>
                </a:solidFill>
                <a:latin typeface="Arial"/>
                <a:ea typeface="Arial"/>
                <a:cs typeface="Arial"/>
                <a:sym typeface="Arial"/>
              </a:rPr>
              <a:t>The contribution of social behaviour to the transmission of influenza A in a human population. </a:t>
            </a:r>
            <a:r>
              <a:rPr b="1" lang="en-GB" sz="1600">
                <a:solidFill>
                  <a:schemeClr val="dk1"/>
                </a:solidFill>
                <a:latin typeface="Arial"/>
                <a:ea typeface="Arial"/>
                <a:cs typeface="Arial"/>
                <a:sym typeface="Arial"/>
              </a:rPr>
              <a:t>PLoS Path. </a:t>
            </a:r>
            <a:r>
              <a:rPr lang="en-GB" sz="1600">
                <a:solidFill>
                  <a:schemeClr val="dk1"/>
                </a:solidFill>
                <a:latin typeface="Arial"/>
                <a:ea typeface="Arial"/>
                <a:cs typeface="Arial"/>
                <a:sym typeface="Arial"/>
              </a:rPr>
              <a:t>June 2014. 10.1371/journal.ppat.1004206 </a:t>
            </a:r>
            <a:endParaRPr b="1" sz="1600">
              <a:solidFill>
                <a:schemeClr val="dk1"/>
              </a:solidFill>
              <a:latin typeface="Arial"/>
              <a:ea typeface="Arial"/>
              <a:cs typeface="Arial"/>
              <a:sym typeface="Arial"/>
            </a:endParaRPr>
          </a:p>
          <a:p>
            <a:pPr indent="0" lvl="0" marL="0" marR="0" rtl="0" algn="l">
              <a:spcBef>
                <a:spcPts val="600"/>
              </a:spcBef>
              <a:spcAft>
                <a:spcPts val="0"/>
              </a:spcAft>
              <a:buNone/>
            </a:pPr>
            <a:r>
              <a:rPr lang="en-GB" sz="1600">
                <a:solidFill>
                  <a:schemeClr val="dk1"/>
                </a:solidFill>
                <a:latin typeface="Arial"/>
                <a:ea typeface="Arial"/>
                <a:cs typeface="Arial"/>
                <a:sym typeface="Arial"/>
              </a:rPr>
              <a:t>Read JM, Lessler J, Riley S, Wang S, Tan LJ, Kwok KO, Guan Y, Jiang CQ, Cummings DA. </a:t>
            </a:r>
            <a:r>
              <a:rPr i="1" lang="en-GB" sz="1600">
                <a:solidFill>
                  <a:schemeClr val="dk1"/>
                </a:solidFill>
                <a:latin typeface="Arial"/>
                <a:ea typeface="Arial"/>
                <a:cs typeface="Arial"/>
                <a:sym typeface="Arial"/>
              </a:rPr>
              <a:t>Social mixing patterns in rural and urban areas of southern China.</a:t>
            </a:r>
            <a:r>
              <a:rPr lang="en-GB" sz="1600">
                <a:solidFill>
                  <a:schemeClr val="dk1"/>
                </a:solidFill>
                <a:latin typeface="Arial"/>
                <a:ea typeface="Arial"/>
                <a:cs typeface="Arial"/>
                <a:sym typeface="Arial"/>
              </a:rPr>
              <a:t> </a:t>
            </a:r>
            <a:r>
              <a:rPr b="1" lang="en-GB" sz="1600">
                <a:solidFill>
                  <a:schemeClr val="dk1"/>
                </a:solidFill>
                <a:latin typeface="Arial"/>
                <a:ea typeface="Arial"/>
                <a:cs typeface="Arial"/>
                <a:sym typeface="Arial"/>
              </a:rPr>
              <a:t>Proc Biol Sci.</a:t>
            </a:r>
            <a:r>
              <a:rPr lang="en-GB" sz="1600">
                <a:solidFill>
                  <a:schemeClr val="dk1"/>
                </a:solidFill>
                <a:latin typeface="Arial"/>
                <a:ea typeface="Arial"/>
                <a:cs typeface="Arial"/>
                <a:sym typeface="Arial"/>
              </a:rPr>
              <a:t> 2014 Apr 30;281(1785):20140268.</a:t>
            </a:r>
            <a:endParaRPr sz="1600">
              <a:solidFill>
                <a:schemeClr val="dk1"/>
              </a:solidFill>
              <a:latin typeface="Arial"/>
              <a:ea typeface="Arial"/>
              <a:cs typeface="Arial"/>
              <a:sym typeface="Arial"/>
            </a:endParaRPr>
          </a:p>
          <a:p>
            <a:pPr indent="0" lvl="0" marL="0" marR="0" rtl="0" algn="l">
              <a:spcBef>
                <a:spcPts val="600"/>
              </a:spcBef>
              <a:spcAft>
                <a:spcPts val="0"/>
              </a:spcAft>
              <a:buNone/>
            </a:pPr>
            <a:r>
              <a:rPr lang="en-GB" sz="1600">
                <a:solidFill>
                  <a:schemeClr val="dk1"/>
                </a:solidFill>
                <a:latin typeface="Arial"/>
                <a:ea typeface="Arial"/>
                <a:cs typeface="Arial"/>
                <a:sym typeface="Arial"/>
              </a:rPr>
              <a:t>Riley S, Kwok KO, Wu KM, Ning DY, Cowling BJ, Wu JT, Ho LM, Tsang T, Lo SV, Chu DK, Ma ES, Peiris JS. </a:t>
            </a:r>
            <a:r>
              <a:rPr i="1" lang="en-GB" sz="1600">
                <a:solidFill>
                  <a:schemeClr val="dk1"/>
                </a:solidFill>
                <a:latin typeface="Arial"/>
                <a:ea typeface="Arial"/>
                <a:cs typeface="Arial"/>
                <a:sym typeface="Arial"/>
              </a:rPr>
              <a:t>Epidemiological characteristics of 2009 (H1N1) pandemic influenza based on paired sera from a longitudinal community cohort study.</a:t>
            </a:r>
            <a:r>
              <a:rPr lang="en-GB" sz="1600">
                <a:solidFill>
                  <a:schemeClr val="dk1"/>
                </a:solidFill>
                <a:latin typeface="Arial"/>
                <a:ea typeface="Arial"/>
                <a:cs typeface="Arial"/>
                <a:sym typeface="Arial"/>
              </a:rPr>
              <a:t> </a:t>
            </a:r>
            <a:r>
              <a:rPr b="1" lang="en-GB" sz="1600">
                <a:solidFill>
                  <a:schemeClr val="dk1"/>
                </a:solidFill>
                <a:latin typeface="Arial"/>
                <a:ea typeface="Arial"/>
                <a:cs typeface="Arial"/>
                <a:sym typeface="Arial"/>
              </a:rPr>
              <a:t>PLoS Med.</a:t>
            </a:r>
            <a:r>
              <a:rPr lang="en-GB" sz="1600">
                <a:solidFill>
                  <a:schemeClr val="dk1"/>
                </a:solidFill>
                <a:latin typeface="Arial"/>
                <a:ea typeface="Arial"/>
                <a:cs typeface="Arial"/>
                <a:sym typeface="Arial"/>
              </a:rPr>
              <a:t> 2011 Jun;8(6):e1000442.</a:t>
            </a:r>
            <a:endParaRPr sz="1600">
              <a:solidFill>
                <a:schemeClr val="dk1"/>
              </a:solidFill>
              <a:latin typeface="Arial"/>
              <a:ea typeface="Arial"/>
              <a:cs typeface="Arial"/>
              <a:sym typeface="Arial"/>
            </a:endParaRPr>
          </a:p>
        </p:txBody>
      </p:sp>
      <p:pic>
        <p:nvPicPr>
          <p:cNvPr id="290" name="Google Shape;290;p39"/>
          <p:cNvPicPr preferRelativeResize="0"/>
          <p:nvPr/>
        </p:nvPicPr>
        <p:blipFill rotWithShape="1">
          <a:blip r:embed="rId3">
            <a:alphaModFix/>
          </a:blip>
          <a:srcRect b="0" l="0" r="0" t="0"/>
          <a:stretch/>
        </p:blipFill>
        <p:spPr>
          <a:xfrm>
            <a:off x="51863" y="692696"/>
            <a:ext cx="2863953" cy="1898925"/>
          </a:xfrm>
          <a:prstGeom prst="rect">
            <a:avLst/>
          </a:prstGeom>
          <a:noFill/>
          <a:ln>
            <a:noFill/>
          </a:ln>
        </p:spPr>
      </p:pic>
      <p:pic>
        <p:nvPicPr>
          <p:cNvPr id="291" name="Google Shape;291;p39"/>
          <p:cNvPicPr preferRelativeResize="0"/>
          <p:nvPr/>
        </p:nvPicPr>
        <p:blipFill rotWithShape="1">
          <a:blip r:embed="rId4">
            <a:alphaModFix/>
          </a:blip>
          <a:srcRect b="0" l="0" r="0" t="0"/>
          <a:stretch/>
        </p:blipFill>
        <p:spPr>
          <a:xfrm>
            <a:off x="6035780" y="747176"/>
            <a:ext cx="3071708" cy="1817728"/>
          </a:xfrm>
          <a:prstGeom prst="rect">
            <a:avLst/>
          </a:prstGeom>
          <a:noFill/>
          <a:ln>
            <a:noFill/>
          </a:ln>
        </p:spPr>
      </p:pic>
      <p:pic>
        <p:nvPicPr>
          <p:cNvPr id="292" name="Google Shape;292;p39"/>
          <p:cNvPicPr preferRelativeResize="0"/>
          <p:nvPr/>
        </p:nvPicPr>
        <p:blipFill rotWithShape="1">
          <a:blip r:embed="rId5">
            <a:alphaModFix/>
          </a:blip>
          <a:srcRect b="0" l="0" r="0" t="0"/>
          <a:stretch/>
        </p:blipFill>
        <p:spPr>
          <a:xfrm>
            <a:off x="3095328" y="710948"/>
            <a:ext cx="2893884" cy="1925964"/>
          </a:xfrm>
          <a:prstGeom prst="rect">
            <a:avLst/>
          </a:prstGeom>
          <a:noFill/>
          <a:ln>
            <a:noFill/>
          </a:ln>
        </p:spPr>
      </p:pic>
      <p:sp>
        <p:nvSpPr>
          <p:cNvPr id="293" name="Google Shape;293;p39"/>
          <p:cNvSpPr txBox="1"/>
          <p:nvPr/>
        </p:nvSpPr>
        <p:spPr>
          <a:xfrm>
            <a:off x="2411760" y="116632"/>
            <a:ext cx="4824536"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2800">
                <a:solidFill>
                  <a:schemeClr val="dk1"/>
                </a:solidFill>
                <a:latin typeface="Arial"/>
                <a:ea typeface="Arial"/>
                <a:cs typeface="Arial"/>
                <a:sym typeface="Arial"/>
              </a:rPr>
              <a:t>DISCUSSION AND REFS</a:t>
            </a:r>
            <a:endParaRPr sz="2800">
              <a:solidFill>
                <a:schemeClr val="dk1"/>
              </a:solidFill>
              <a:latin typeface="Arial"/>
              <a:ea typeface="Arial"/>
              <a:cs typeface="Arial"/>
              <a:sym typeface="Arial"/>
            </a:endParaRPr>
          </a:p>
        </p:txBody>
      </p:sp>
      <p:sp>
        <p:nvSpPr>
          <p:cNvPr id="294" name="Google Shape;294;p39"/>
          <p:cNvSpPr txBox="1"/>
          <p:nvPr/>
        </p:nvSpPr>
        <p:spPr>
          <a:xfrm>
            <a:off x="35496" y="6690265"/>
            <a:ext cx="9028113"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1) what rel start concepts 2) social contacts don’t explain age 3) fine age group averages does work 4) social contacts can be in space 5) models with parameters are good 6) prospects for pospective</a:t>
            </a:r>
            <a:endParaRPr sz="800">
              <a:solidFill>
                <a:schemeClr val="dk1"/>
              </a:solidFill>
              <a:latin typeface="Arial"/>
              <a:ea typeface="Arial"/>
              <a:cs typeface="Arial"/>
              <a:sym typeface="Arial"/>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pic>
        <p:nvPicPr>
          <p:cNvPr id="61" name="Google Shape;61;p13"/>
          <p:cNvPicPr preferRelativeResize="0"/>
          <p:nvPr/>
        </p:nvPicPr>
        <p:blipFill rotWithShape="1">
          <a:blip r:embed="rId3">
            <a:alphaModFix/>
          </a:blip>
          <a:srcRect b="0" l="0" r="0" t="0"/>
          <a:stretch/>
        </p:blipFill>
        <p:spPr>
          <a:xfrm>
            <a:off x="4613850" y="-12030"/>
            <a:ext cx="4538137" cy="3008982"/>
          </a:xfrm>
          <a:prstGeom prst="rect">
            <a:avLst/>
          </a:prstGeom>
          <a:noFill/>
          <a:ln>
            <a:noFill/>
          </a:ln>
        </p:spPr>
      </p:pic>
      <p:pic>
        <p:nvPicPr>
          <p:cNvPr id="62" name="Google Shape;62;p13"/>
          <p:cNvPicPr preferRelativeResize="0"/>
          <p:nvPr/>
        </p:nvPicPr>
        <p:blipFill rotWithShape="1">
          <a:blip r:embed="rId4">
            <a:alphaModFix/>
          </a:blip>
          <a:srcRect b="0" l="0" r="0" t="12937"/>
          <a:stretch/>
        </p:blipFill>
        <p:spPr>
          <a:xfrm>
            <a:off x="0" y="0"/>
            <a:ext cx="4860032" cy="3169303"/>
          </a:xfrm>
          <a:prstGeom prst="rect">
            <a:avLst/>
          </a:prstGeom>
          <a:noFill/>
          <a:ln>
            <a:noFill/>
          </a:ln>
        </p:spPr>
      </p:pic>
      <p:sp>
        <p:nvSpPr>
          <p:cNvPr id="63" name="Google Shape;63;p13"/>
          <p:cNvSpPr txBox="1"/>
          <p:nvPr/>
        </p:nvSpPr>
        <p:spPr>
          <a:xfrm>
            <a:off x="35496" y="6597352"/>
            <a:ext cx="8722840" cy="24622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1) Concepts 2) Chart top left 3) You can see 4) Remainder talk 3 processes 5) Actual transmission process 6) One thing we know 7) Therefore human social contact 8) Lets imagine, relative abs </a:t>
            </a:r>
            <a:endParaRPr/>
          </a:p>
          <a:p>
            <a:pPr indent="0" lvl="0" marL="0" marR="0" rtl="0" algn="l">
              <a:spcBef>
                <a:spcPts val="0"/>
              </a:spcBef>
              <a:spcAft>
                <a:spcPts val="0"/>
              </a:spcAft>
              <a:buNone/>
            </a:pPr>
            <a:r>
              <a:rPr lang="en-GB" sz="800">
                <a:solidFill>
                  <a:schemeClr val="dk1"/>
                </a:solidFill>
                <a:latin typeface="Arial"/>
                <a:ea typeface="Arial"/>
                <a:cs typeface="Arial"/>
                <a:sym typeface="Arial"/>
              </a:rPr>
              <a:t>9) fact sharing room  Florence 10) Front versus back 11) Relative and abs 12) Larger scales clear 13) Intermediate difficult Piza </a:t>
            </a:r>
            <a:endParaRPr/>
          </a:p>
        </p:txBody>
      </p:sp>
      <p:pic>
        <p:nvPicPr>
          <p:cNvPr id="64" name="Google Shape;64;p13"/>
          <p:cNvPicPr preferRelativeResize="0"/>
          <p:nvPr/>
        </p:nvPicPr>
        <p:blipFill rotWithShape="1">
          <a:blip r:embed="rId5">
            <a:alphaModFix/>
          </a:blip>
          <a:srcRect b="0" l="0" r="0" t="0"/>
          <a:stretch/>
        </p:blipFill>
        <p:spPr>
          <a:xfrm>
            <a:off x="4276660" y="3356992"/>
            <a:ext cx="4867340" cy="2880320"/>
          </a:xfrm>
          <a:prstGeom prst="rect">
            <a:avLst/>
          </a:prstGeom>
          <a:noFill/>
          <a:ln>
            <a:noFill/>
          </a:ln>
        </p:spPr>
      </p:pic>
      <p:pic>
        <p:nvPicPr>
          <p:cNvPr id="65" name="Google Shape;65;p13"/>
          <p:cNvPicPr preferRelativeResize="0"/>
          <p:nvPr/>
        </p:nvPicPr>
        <p:blipFill rotWithShape="1">
          <a:blip r:embed="rId6">
            <a:alphaModFix/>
          </a:blip>
          <a:srcRect b="0" l="0" r="0" t="0"/>
          <a:stretch/>
        </p:blipFill>
        <p:spPr>
          <a:xfrm>
            <a:off x="-1" y="3212976"/>
            <a:ext cx="4585565" cy="305182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0"/>
          <p:cNvSpPr txBox="1"/>
          <p:nvPr/>
        </p:nvSpPr>
        <p:spPr>
          <a:xfrm>
            <a:off x="2411760" y="116632"/>
            <a:ext cx="4824536"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4000">
                <a:solidFill>
                  <a:schemeClr val="dk1"/>
                </a:solidFill>
                <a:latin typeface="Arial"/>
                <a:ea typeface="Arial"/>
                <a:cs typeface="Arial"/>
                <a:sym typeface="Arial"/>
              </a:rPr>
              <a:t>OBJECTIVES</a:t>
            </a:r>
            <a:endParaRPr sz="4000">
              <a:solidFill>
                <a:schemeClr val="dk1"/>
              </a:solidFill>
              <a:latin typeface="Arial"/>
              <a:ea typeface="Arial"/>
              <a:cs typeface="Arial"/>
              <a:sym typeface="Arial"/>
            </a:endParaRPr>
          </a:p>
        </p:txBody>
      </p:sp>
      <p:sp>
        <p:nvSpPr>
          <p:cNvPr id="300" name="Google Shape;300;p40"/>
          <p:cNvSpPr txBox="1"/>
          <p:nvPr/>
        </p:nvSpPr>
        <p:spPr>
          <a:xfrm>
            <a:off x="539552" y="1268760"/>
            <a:ext cx="8064896" cy="526298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2800">
                <a:solidFill>
                  <a:schemeClr val="dk1"/>
                </a:solidFill>
                <a:latin typeface="Arial"/>
                <a:ea typeface="Arial"/>
                <a:cs typeface="Arial"/>
                <a:sym typeface="Arial"/>
              </a:rPr>
              <a:t>Be able to describe what contact networks may or may not represent for respiratory pathogens</a:t>
            </a:r>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rPr lang="en-GB" sz="2800">
                <a:solidFill>
                  <a:schemeClr val="dk1"/>
                </a:solidFill>
                <a:latin typeface="Arial"/>
                <a:ea typeface="Arial"/>
                <a:cs typeface="Arial"/>
                <a:sym typeface="Arial"/>
              </a:rPr>
              <a:t>Be able to describe how data from contact surveys are incorporated into mathematical models</a:t>
            </a:r>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rPr lang="en-GB" sz="2800">
                <a:solidFill>
                  <a:schemeClr val="dk1"/>
                </a:solidFill>
                <a:latin typeface="Arial"/>
                <a:ea typeface="Arial"/>
                <a:cs typeface="Arial"/>
                <a:sym typeface="Arial"/>
              </a:rPr>
              <a:t>Understand what an eigen vector is and how it is useful in models with age-contact structure</a:t>
            </a:r>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rPr lang="en-GB" sz="2800">
                <a:solidFill>
                  <a:schemeClr val="dk1"/>
                </a:solidFill>
                <a:latin typeface="Arial"/>
                <a:ea typeface="Arial"/>
                <a:cs typeface="Arial"/>
                <a:sym typeface="Arial"/>
              </a:rPr>
              <a:t>Be able to describe how contact surveys can be extended to help with spatial models</a:t>
            </a:r>
            <a:endParaRPr sz="280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1"/>
          <p:cNvSpPr txBox="1"/>
          <p:nvPr/>
        </p:nvSpPr>
        <p:spPr>
          <a:xfrm>
            <a:off x="2411760" y="1929026"/>
            <a:ext cx="4824536"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4000">
                <a:solidFill>
                  <a:schemeClr val="dk1"/>
                </a:solidFill>
                <a:latin typeface="Arial"/>
                <a:ea typeface="Arial"/>
                <a:cs typeface="Arial"/>
                <a:sym typeface="Arial"/>
              </a:rPr>
              <a:t>UNUSED / BONUS SLIDES</a:t>
            </a:r>
            <a:endParaRPr sz="4000">
              <a:solidFill>
                <a:schemeClr val="dk1"/>
              </a:solidFill>
              <a:latin typeface="Arial"/>
              <a:ea typeface="Arial"/>
              <a:cs typeface="Arial"/>
              <a:sym typeface="Arial"/>
            </a:endParaRPr>
          </a:p>
          <a:p>
            <a:pPr indent="0" lvl="0" marL="0" marR="0" rtl="0" algn="ctr">
              <a:spcBef>
                <a:spcPts val="0"/>
              </a:spcBef>
              <a:spcAft>
                <a:spcPts val="0"/>
              </a:spcAft>
              <a:buNone/>
            </a:pPr>
            <a:r>
              <a:t/>
            </a:r>
            <a:endParaRPr sz="4000">
              <a:solidFill>
                <a:schemeClr val="dk1"/>
              </a:solidFill>
            </a:endParaRPr>
          </a:p>
          <a:p>
            <a:pPr indent="0" lvl="0" marL="0" marR="0" rtl="0" algn="ctr">
              <a:spcBef>
                <a:spcPts val="0"/>
              </a:spcBef>
              <a:spcAft>
                <a:spcPts val="0"/>
              </a:spcAft>
              <a:buNone/>
            </a:pPr>
            <a:r>
              <a:rPr lang="en-GB" sz="4000">
                <a:solidFill>
                  <a:schemeClr val="dk1"/>
                </a:solidFill>
              </a:rPr>
              <a:t>(ONLY SLIDES PRIOR TO THIS CAN BE EXAMINED!)</a:t>
            </a:r>
            <a:endParaRPr sz="40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2"/>
          <p:cNvSpPr txBox="1"/>
          <p:nvPr/>
        </p:nvSpPr>
        <p:spPr>
          <a:xfrm>
            <a:off x="35496" y="6597352"/>
            <a:ext cx="2903359"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Source: Kucharski et al, PLoS Pathogens, 2014</a:t>
            </a:r>
            <a:endParaRPr sz="1000">
              <a:solidFill>
                <a:schemeClr val="dk1"/>
              </a:solidFill>
              <a:latin typeface="Arial"/>
              <a:ea typeface="Arial"/>
              <a:cs typeface="Arial"/>
              <a:sym typeface="Arial"/>
            </a:endParaRPr>
          </a:p>
        </p:txBody>
      </p:sp>
      <p:sp>
        <p:nvSpPr>
          <p:cNvPr id="311" name="Google Shape;311;p42"/>
          <p:cNvSpPr txBox="1"/>
          <p:nvPr/>
        </p:nvSpPr>
        <p:spPr>
          <a:xfrm>
            <a:off x="2411760" y="116632"/>
            <a:ext cx="4824536"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4000">
                <a:solidFill>
                  <a:schemeClr val="dk1"/>
                </a:solidFill>
                <a:latin typeface="Arial"/>
                <a:ea typeface="Arial"/>
                <a:cs typeface="Arial"/>
                <a:sym typeface="Arial"/>
              </a:rPr>
              <a:t>TITLE</a:t>
            </a:r>
            <a:endParaRPr sz="4000">
              <a:solidFill>
                <a:schemeClr val="dk1"/>
              </a:solidFill>
              <a:latin typeface="Arial"/>
              <a:ea typeface="Arial"/>
              <a:cs typeface="Arial"/>
              <a:sym typeface="Arial"/>
            </a:endParaRPr>
          </a:p>
        </p:txBody>
      </p:sp>
      <p:pic>
        <p:nvPicPr>
          <p:cNvPr descr="Figure5.tiff" id="312" name="Google Shape;312;p42"/>
          <p:cNvPicPr preferRelativeResize="0"/>
          <p:nvPr/>
        </p:nvPicPr>
        <p:blipFill rotWithShape="1">
          <a:blip r:embed="rId3">
            <a:alphaModFix/>
          </a:blip>
          <a:srcRect b="0" l="0" r="0" t="0"/>
          <a:stretch/>
        </p:blipFill>
        <p:spPr>
          <a:xfrm>
            <a:off x="1907704" y="730787"/>
            <a:ext cx="5112568" cy="574617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3"/>
          <p:cNvSpPr txBox="1"/>
          <p:nvPr/>
        </p:nvSpPr>
        <p:spPr>
          <a:xfrm>
            <a:off x="42323" y="6597352"/>
            <a:ext cx="2045026"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Source: Read Mills et al, In prep.</a:t>
            </a:r>
            <a:endParaRPr sz="1000">
              <a:solidFill>
                <a:schemeClr val="dk1"/>
              </a:solidFill>
              <a:latin typeface="Arial"/>
              <a:ea typeface="Arial"/>
              <a:cs typeface="Arial"/>
              <a:sym typeface="Arial"/>
            </a:endParaRPr>
          </a:p>
        </p:txBody>
      </p:sp>
      <p:sp>
        <p:nvSpPr>
          <p:cNvPr id="318" name="Google Shape;318;p43"/>
          <p:cNvSpPr txBox="1"/>
          <p:nvPr/>
        </p:nvSpPr>
        <p:spPr>
          <a:xfrm>
            <a:off x="2195736" y="116632"/>
            <a:ext cx="5616624"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2800">
                <a:solidFill>
                  <a:schemeClr val="dk1"/>
                </a:solidFill>
                <a:latin typeface="Arial"/>
                <a:ea typeface="Arial"/>
                <a:cs typeface="Arial"/>
                <a:sym typeface="Arial"/>
              </a:rPr>
              <a:t>ALL STUDY PARTICIPANTS</a:t>
            </a:r>
            <a:endParaRPr sz="2800">
              <a:solidFill>
                <a:schemeClr val="dk1"/>
              </a:solidFill>
              <a:latin typeface="Arial"/>
              <a:ea typeface="Arial"/>
              <a:cs typeface="Arial"/>
              <a:sym typeface="Arial"/>
            </a:endParaRPr>
          </a:p>
        </p:txBody>
      </p:sp>
      <p:pic>
        <p:nvPicPr>
          <p:cNvPr id="319" name="Google Shape;319;p43"/>
          <p:cNvPicPr preferRelativeResize="0"/>
          <p:nvPr/>
        </p:nvPicPr>
        <p:blipFill rotWithShape="1">
          <a:blip r:embed="rId3">
            <a:alphaModFix/>
          </a:blip>
          <a:srcRect b="-390" l="2595" r="0" t="58958"/>
          <a:stretch/>
        </p:blipFill>
        <p:spPr>
          <a:xfrm>
            <a:off x="2339752" y="1916832"/>
            <a:ext cx="5015427" cy="2413000"/>
          </a:xfrm>
          <a:prstGeom prst="rect">
            <a:avLst/>
          </a:prstGeom>
          <a:noFill/>
          <a:ln>
            <a:noFill/>
          </a:ln>
        </p:spPr>
      </p:pic>
      <p:sp>
        <p:nvSpPr>
          <p:cNvPr id="320" name="Google Shape;320;p43"/>
          <p:cNvSpPr txBox="1"/>
          <p:nvPr/>
        </p:nvSpPr>
        <p:spPr>
          <a:xfrm rot="-5400000">
            <a:off x="1577351" y="3111569"/>
            <a:ext cx="1184940" cy="2154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Proportion of contacts</a:t>
            </a:r>
            <a:endParaRPr sz="800">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4"/>
          <p:cNvSpPr txBox="1"/>
          <p:nvPr/>
        </p:nvSpPr>
        <p:spPr>
          <a:xfrm>
            <a:off x="35496" y="6423139"/>
            <a:ext cx="2903359" cy="246221"/>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Source: Kucharski et al, PLoS Pathogens, 2014</a:t>
            </a:r>
            <a:endParaRPr sz="1000">
              <a:solidFill>
                <a:schemeClr val="dk1"/>
              </a:solidFill>
              <a:latin typeface="Arial"/>
              <a:ea typeface="Arial"/>
              <a:cs typeface="Arial"/>
              <a:sym typeface="Arial"/>
            </a:endParaRPr>
          </a:p>
        </p:txBody>
      </p:sp>
      <p:sp>
        <p:nvSpPr>
          <p:cNvPr id="326" name="Google Shape;326;p44"/>
          <p:cNvSpPr txBox="1"/>
          <p:nvPr/>
        </p:nvSpPr>
        <p:spPr>
          <a:xfrm>
            <a:off x="2411760" y="116632"/>
            <a:ext cx="4824536" cy="138499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2800">
                <a:solidFill>
                  <a:schemeClr val="dk1"/>
                </a:solidFill>
                <a:latin typeface="Arial"/>
                <a:ea typeface="Arial"/>
                <a:cs typeface="Arial"/>
                <a:sym typeface="Arial"/>
              </a:rPr>
              <a:t>SO WE TRIED INFERENCE USING AN EPIDEMIC MODEL</a:t>
            </a:r>
            <a:endParaRPr sz="2800">
              <a:solidFill>
                <a:schemeClr val="dk1"/>
              </a:solidFill>
              <a:latin typeface="Arial"/>
              <a:ea typeface="Arial"/>
              <a:cs typeface="Arial"/>
              <a:sym typeface="Arial"/>
            </a:endParaRPr>
          </a:p>
        </p:txBody>
      </p:sp>
      <p:pic>
        <p:nvPicPr>
          <p:cNvPr descr="Figure1.tiff" id="327" name="Google Shape;327;p44"/>
          <p:cNvPicPr preferRelativeResize="0"/>
          <p:nvPr/>
        </p:nvPicPr>
        <p:blipFill rotWithShape="1">
          <a:blip r:embed="rId3">
            <a:alphaModFix/>
          </a:blip>
          <a:srcRect b="0" l="0" r="0" t="0"/>
          <a:stretch/>
        </p:blipFill>
        <p:spPr>
          <a:xfrm>
            <a:off x="3968024" y="1664269"/>
            <a:ext cx="5140480" cy="3924971"/>
          </a:xfrm>
          <a:prstGeom prst="rect">
            <a:avLst/>
          </a:prstGeom>
          <a:noFill/>
          <a:ln>
            <a:noFill/>
          </a:ln>
        </p:spPr>
      </p:pic>
      <p:pic>
        <p:nvPicPr>
          <p:cNvPr id="328" name="Google Shape;328;p44"/>
          <p:cNvPicPr preferRelativeResize="0"/>
          <p:nvPr/>
        </p:nvPicPr>
        <p:blipFill rotWithShape="1">
          <a:blip r:embed="rId4">
            <a:alphaModFix/>
          </a:blip>
          <a:srcRect b="0" l="0" r="0" t="0"/>
          <a:stretch/>
        </p:blipFill>
        <p:spPr>
          <a:xfrm>
            <a:off x="1644675" y="5754029"/>
            <a:ext cx="1943416" cy="483283"/>
          </a:xfrm>
          <a:prstGeom prst="rect">
            <a:avLst/>
          </a:prstGeom>
          <a:noFill/>
          <a:ln>
            <a:noFill/>
          </a:ln>
        </p:spPr>
      </p:pic>
      <p:pic>
        <p:nvPicPr>
          <p:cNvPr id="329" name="Google Shape;329;p44"/>
          <p:cNvPicPr preferRelativeResize="0"/>
          <p:nvPr/>
        </p:nvPicPr>
        <p:blipFill rotWithShape="1">
          <a:blip r:embed="rId5">
            <a:alphaModFix/>
          </a:blip>
          <a:srcRect b="0" l="0" r="0" t="0"/>
          <a:stretch/>
        </p:blipFill>
        <p:spPr>
          <a:xfrm>
            <a:off x="107504" y="1558541"/>
            <a:ext cx="3825136" cy="4246723"/>
          </a:xfrm>
          <a:prstGeom prst="rect">
            <a:avLst/>
          </a:prstGeom>
          <a:noFill/>
          <a:ln>
            <a:noFill/>
          </a:ln>
        </p:spPr>
      </p:pic>
      <p:sp>
        <p:nvSpPr>
          <p:cNvPr id="330" name="Google Shape;330;p44"/>
          <p:cNvSpPr txBox="1"/>
          <p:nvPr/>
        </p:nvSpPr>
        <p:spPr>
          <a:xfrm>
            <a:off x="35496" y="6690265"/>
            <a:ext cx="6963445" cy="12311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1)  Imagine an epidemic model with two age classes 2) area under the curve 3) could equally be contacts 4) or both contacts and age 5) arbitrary precision</a:t>
            </a:r>
            <a:endParaRPr sz="8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5"/>
          <p:cNvSpPr txBox="1"/>
          <p:nvPr/>
        </p:nvSpPr>
        <p:spPr>
          <a:xfrm>
            <a:off x="35496" y="6567155"/>
            <a:ext cx="5018033" cy="246221"/>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Source: Kucharski et al, PLoS Pathogens, 2014. See also Riley et al PLoS Med 2008.</a:t>
            </a:r>
            <a:endParaRPr sz="1000">
              <a:solidFill>
                <a:schemeClr val="dk1"/>
              </a:solidFill>
              <a:latin typeface="Arial"/>
              <a:ea typeface="Arial"/>
              <a:cs typeface="Arial"/>
              <a:sym typeface="Arial"/>
            </a:endParaRPr>
          </a:p>
        </p:txBody>
      </p:sp>
      <p:sp>
        <p:nvSpPr>
          <p:cNvPr id="336" name="Google Shape;336;p45"/>
          <p:cNvSpPr txBox="1"/>
          <p:nvPr/>
        </p:nvSpPr>
        <p:spPr>
          <a:xfrm>
            <a:off x="2411760" y="116632"/>
            <a:ext cx="4824536" cy="138499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2800">
                <a:solidFill>
                  <a:schemeClr val="dk1"/>
                </a:solidFill>
                <a:latin typeface="Arial"/>
                <a:ea typeface="Arial"/>
                <a:cs typeface="Arial"/>
                <a:sym typeface="Arial"/>
              </a:rPr>
              <a:t>SO WE TRIED INFERENCE USING AN EPIDEMIC MODEL</a:t>
            </a:r>
            <a:endParaRPr sz="2800">
              <a:solidFill>
                <a:schemeClr val="dk1"/>
              </a:solidFill>
              <a:latin typeface="Arial"/>
              <a:ea typeface="Arial"/>
              <a:cs typeface="Arial"/>
              <a:sym typeface="Arial"/>
            </a:endParaRPr>
          </a:p>
        </p:txBody>
      </p:sp>
      <p:pic>
        <p:nvPicPr>
          <p:cNvPr id="337" name="Google Shape;337;p45"/>
          <p:cNvPicPr preferRelativeResize="0"/>
          <p:nvPr/>
        </p:nvPicPr>
        <p:blipFill rotWithShape="1">
          <a:blip r:embed="rId3">
            <a:alphaModFix/>
          </a:blip>
          <a:srcRect b="0" l="0" r="0" t="0"/>
          <a:stretch/>
        </p:blipFill>
        <p:spPr>
          <a:xfrm>
            <a:off x="584200" y="2620516"/>
            <a:ext cx="7950752" cy="1892431"/>
          </a:xfrm>
          <a:prstGeom prst="rect">
            <a:avLst/>
          </a:prstGeom>
          <a:noFill/>
          <a:ln>
            <a:noFill/>
          </a:ln>
        </p:spPr>
      </p:pic>
      <p:sp>
        <p:nvSpPr>
          <p:cNvPr id="338" name="Google Shape;338;p45"/>
          <p:cNvSpPr txBox="1"/>
          <p:nvPr/>
        </p:nvSpPr>
        <p:spPr>
          <a:xfrm>
            <a:off x="6876256" y="1772816"/>
            <a:ext cx="125001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Proportion </a:t>
            </a:r>
            <a:endParaRPr/>
          </a:p>
          <a:p>
            <a:pPr indent="0" lvl="0" marL="0" marR="0" rtl="0" algn="l">
              <a:spcBef>
                <a:spcPts val="0"/>
              </a:spcBef>
              <a:spcAft>
                <a:spcPts val="0"/>
              </a:spcAft>
              <a:buNone/>
            </a:pPr>
            <a:r>
              <a:rPr lang="en-GB" sz="1800">
                <a:solidFill>
                  <a:schemeClr val="dk1"/>
                </a:solidFill>
                <a:latin typeface="Arial"/>
                <a:ea typeface="Arial"/>
                <a:cs typeface="Arial"/>
                <a:sym typeface="Arial"/>
              </a:rPr>
              <a:t>population</a:t>
            </a:r>
            <a:endParaRPr sz="1800">
              <a:solidFill>
                <a:schemeClr val="dk1"/>
              </a:solidFill>
              <a:latin typeface="Arial"/>
              <a:ea typeface="Arial"/>
              <a:cs typeface="Arial"/>
              <a:sym typeface="Arial"/>
            </a:endParaRPr>
          </a:p>
        </p:txBody>
      </p:sp>
      <p:sp>
        <p:nvSpPr>
          <p:cNvPr id="339" name="Google Shape;339;p45"/>
          <p:cNvSpPr txBox="1"/>
          <p:nvPr/>
        </p:nvSpPr>
        <p:spPr>
          <a:xfrm>
            <a:off x="3995936" y="1916832"/>
            <a:ext cx="165618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GB" sz="1800">
                <a:solidFill>
                  <a:schemeClr val="dk1"/>
                </a:solidFill>
                <a:latin typeface="Arial"/>
                <a:ea typeface="Arial"/>
                <a:cs typeface="Arial"/>
                <a:sym typeface="Arial"/>
              </a:rPr>
              <a:t>β</a:t>
            </a:r>
            <a:r>
              <a:rPr baseline="-25000" i="1" lang="en-GB" sz="1800">
                <a:solidFill>
                  <a:schemeClr val="dk1"/>
                </a:solidFill>
                <a:latin typeface="Arial"/>
                <a:ea typeface="Arial"/>
                <a:cs typeface="Arial"/>
                <a:sym typeface="Arial"/>
              </a:rPr>
              <a:t>ai,bj</a:t>
            </a:r>
            <a:r>
              <a:rPr lang="en-GB" sz="1800">
                <a:solidFill>
                  <a:schemeClr val="dk1"/>
                </a:solidFill>
                <a:latin typeface="Arial"/>
                <a:ea typeface="Arial"/>
                <a:cs typeface="Arial"/>
                <a:sym typeface="Arial"/>
              </a:rPr>
              <a:t>=</a:t>
            </a:r>
            <a:r>
              <a:rPr i="1" lang="en-GB" sz="1800">
                <a:solidFill>
                  <a:schemeClr val="dk1"/>
                </a:solidFill>
                <a:latin typeface="Arial"/>
                <a:ea typeface="Arial"/>
                <a:cs typeface="Arial"/>
                <a:sym typeface="Arial"/>
              </a:rPr>
              <a:t>qm</a:t>
            </a:r>
            <a:r>
              <a:rPr baseline="-25000" i="1" lang="en-GB" sz="1800">
                <a:solidFill>
                  <a:schemeClr val="dk1"/>
                </a:solidFill>
                <a:latin typeface="Arial"/>
                <a:ea typeface="Arial"/>
                <a:cs typeface="Arial"/>
                <a:sym typeface="Arial"/>
              </a:rPr>
              <a:t>ai,bj</a:t>
            </a:r>
            <a:r>
              <a:rPr lang="en-GB" sz="1800">
                <a:solidFill>
                  <a:schemeClr val="dk1"/>
                </a:solidFill>
                <a:latin typeface="Arial"/>
                <a:ea typeface="Arial"/>
                <a:cs typeface="Arial"/>
                <a:sym typeface="Arial"/>
              </a:rPr>
              <a:t>/</a:t>
            </a:r>
            <a:r>
              <a:rPr i="1" lang="en-GB" sz="1800">
                <a:solidFill>
                  <a:schemeClr val="dk1"/>
                </a:solidFill>
                <a:latin typeface="Arial"/>
                <a:ea typeface="Arial"/>
                <a:cs typeface="Arial"/>
                <a:sym typeface="Arial"/>
              </a:rPr>
              <a:t>P</a:t>
            </a:r>
            <a:r>
              <a:rPr baseline="-25000" i="1" lang="en-GB" sz="1800">
                <a:solidFill>
                  <a:schemeClr val="dk1"/>
                </a:solidFill>
                <a:latin typeface="Arial"/>
                <a:ea typeface="Arial"/>
                <a:cs typeface="Arial"/>
                <a:sym typeface="Arial"/>
              </a:rPr>
              <a:t>ai</a:t>
            </a:r>
            <a:r>
              <a:rPr lang="en-GB"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340" name="Google Shape;340;p45"/>
          <p:cNvSpPr txBox="1"/>
          <p:nvPr/>
        </p:nvSpPr>
        <p:spPr>
          <a:xfrm>
            <a:off x="3275856" y="5517232"/>
            <a:ext cx="23018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Coupled attack rates</a:t>
            </a:r>
            <a:endParaRPr sz="1800">
              <a:solidFill>
                <a:schemeClr val="dk1"/>
              </a:solidFill>
              <a:latin typeface="Arial"/>
              <a:ea typeface="Arial"/>
              <a:cs typeface="Arial"/>
              <a:sym typeface="Arial"/>
            </a:endParaRPr>
          </a:p>
        </p:txBody>
      </p:sp>
      <p:cxnSp>
        <p:nvCxnSpPr>
          <p:cNvPr id="341" name="Google Shape;341;p45"/>
          <p:cNvCxnSpPr/>
          <p:nvPr/>
        </p:nvCxnSpPr>
        <p:spPr>
          <a:xfrm flipH="1" rot="10800000">
            <a:off x="5652120" y="4149080"/>
            <a:ext cx="1872208" cy="1584176"/>
          </a:xfrm>
          <a:prstGeom prst="straightConnector1">
            <a:avLst/>
          </a:prstGeom>
          <a:noFill/>
          <a:ln cap="rnd" cmpd="sng" w="25400">
            <a:solidFill>
              <a:schemeClr val="accent1"/>
            </a:solidFill>
            <a:prstDash val="solid"/>
            <a:round/>
            <a:headEnd len="sm" w="sm" type="none"/>
            <a:tailEnd len="med" w="med" type="stealth"/>
          </a:ln>
          <a:effectLst>
            <a:outerShdw blurRad="50800" rotWithShape="0" algn="tl">
              <a:srgbClr val="000000">
                <a:alpha val="63921"/>
              </a:srgbClr>
            </a:outerShdw>
          </a:effectLst>
        </p:spPr>
      </p:cxnSp>
      <p:cxnSp>
        <p:nvCxnSpPr>
          <p:cNvPr id="342" name="Google Shape;342;p45"/>
          <p:cNvCxnSpPr/>
          <p:nvPr/>
        </p:nvCxnSpPr>
        <p:spPr>
          <a:xfrm rot="10800000">
            <a:off x="1115616" y="4077072"/>
            <a:ext cx="2160240" cy="1368152"/>
          </a:xfrm>
          <a:prstGeom prst="straightConnector1">
            <a:avLst/>
          </a:prstGeom>
          <a:noFill/>
          <a:ln cap="rnd" cmpd="sng" w="25400">
            <a:solidFill>
              <a:schemeClr val="accent1"/>
            </a:solidFill>
            <a:prstDash val="solid"/>
            <a:round/>
            <a:headEnd len="sm" w="sm" type="none"/>
            <a:tailEnd len="med" w="med" type="stealth"/>
          </a:ln>
          <a:effectLst>
            <a:outerShdw blurRad="50800" rotWithShape="0" algn="tl">
              <a:srgbClr val="000000">
                <a:alpha val="63921"/>
              </a:srgbClr>
            </a:outerShdw>
          </a:effectLst>
        </p:spPr>
      </p:cxnSp>
      <p:cxnSp>
        <p:nvCxnSpPr>
          <p:cNvPr id="343" name="Google Shape;343;p45"/>
          <p:cNvCxnSpPr/>
          <p:nvPr/>
        </p:nvCxnSpPr>
        <p:spPr>
          <a:xfrm flipH="1">
            <a:off x="7164288" y="2636912"/>
            <a:ext cx="360040" cy="720080"/>
          </a:xfrm>
          <a:prstGeom prst="straightConnector1">
            <a:avLst/>
          </a:prstGeom>
          <a:noFill/>
          <a:ln cap="rnd" cmpd="sng" w="25400">
            <a:solidFill>
              <a:schemeClr val="accent1"/>
            </a:solidFill>
            <a:prstDash val="solid"/>
            <a:round/>
            <a:headEnd len="sm" w="sm" type="none"/>
            <a:tailEnd len="med" w="med" type="stealth"/>
          </a:ln>
          <a:effectLst>
            <a:outerShdw blurRad="50800" rotWithShape="0" algn="tl">
              <a:srgbClr val="000000">
                <a:alpha val="63921"/>
              </a:srgbClr>
            </a:outerShdw>
          </a:effectLst>
        </p:spPr>
      </p:cxnSp>
      <p:cxnSp>
        <p:nvCxnSpPr>
          <p:cNvPr id="344" name="Google Shape;344;p45"/>
          <p:cNvCxnSpPr/>
          <p:nvPr/>
        </p:nvCxnSpPr>
        <p:spPr>
          <a:xfrm>
            <a:off x="4932040" y="2420888"/>
            <a:ext cx="1008112" cy="792088"/>
          </a:xfrm>
          <a:prstGeom prst="straightConnector1">
            <a:avLst/>
          </a:prstGeom>
          <a:noFill/>
          <a:ln cap="rnd" cmpd="sng" w="25400">
            <a:solidFill>
              <a:schemeClr val="accent1"/>
            </a:solidFill>
            <a:prstDash val="solid"/>
            <a:round/>
            <a:headEnd len="sm" w="sm" type="none"/>
            <a:tailEnd len="med" w="med" type="stealth"/>
          </a:ln>
          <a:effectLst>
            <a:outerShdw blurRad="50800" rotWithShape="0" algn="tl">
              <a:srgbClr val="000000">
                <a:alpha val="63921"/>
              </a:srgbClr>
            </a:outerShdw>
          </a:effectLst>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6"/>
          <p:cNvSpPr txBox="1"/>
          <p:nvPr/>
        </p:nvSpPr>
        <p:spPr>
          <a:xfrm>
            <a:off x="35496" y="6351131"/>
            <a:ext cx="2903359" cy="246221"/>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Source: Kucharski et al, PLoS Pathogens, 2014</a:t>
            </a:r>
            <a:endParaRPr sz="1000">
              <a:solidFill>
                <a:schemeClr val="dk1"/>
              </a:solidFill>
              <a:latin typeface="Arial"/>
              <a:ea typeface="Arial"/>
              <a:cs typeface="Arial"/>
              <a:sym typeface="Arial"/>
            </a:endParaRPr>
          </a:p>
        </p:txBody>
      </p:sp>
      <p:sp>
        <p:nvSpPr>
          <p:cNvPr id="350" name="Google Shape;350;p46"/>
          <p:cNvSpPr txBox="1"/>
          <p:nvPr/>
        </p:nvSpPr>
        <p:spPr>
          <a:xfrm>
            <a:off x="2411760" y="116632"/>
            <a:ext cx="482453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2400">
                <a:solidFill>
                  <a:schemeClr val="dk1"/>
                </a:solidFill>
                <a:latin typeface="Arial"/>
                <a:ea typeface="Arial"/>
                <a:cs typeface="Arial"/>
                <a:sym typeface="Arial"/>
              </a:rPr>
              <a:t>THEORETICAL IMPLICATIONS</a:t>
            </a:r>
            <a:endParaRPr sz="2400">
              <a:solidFill>
                <a:schemeClr val="dk1"/>
              </a:solidFill>
              <a:latin typeface="Arial"/>
              <a:ea typeface="Arial"/>
              <a:cs typeface="Arial"/>
              <a:sym typeface="Arial"/>
            </a:endParaRPr>
          </a:p>
        </p:txBody>
      </p:sp>
      <p:pic>
        <p:nvPicPr>
          <p:cNvPr descr="Figure2.tiff" id="351" name="Google Shape;351;p46"/>
          <p:cNvPicPr preferRelativeResize="0"/>
          <p:nvPr/>
        </p:nvPicPr>
        <p:blipFill rotWithShape="1">
          <a:blip r:embed="rId3">
            <a:alphaModFix/>
          </a:blip>
          <a:srcRect b="0" l="0" r="0" t="0"/>
          <a:stretch/>
        </p:blipFill>
        <p:spPr>
          <a:xfrm>
            <a:off x="467544" y="1052736"/>
            <a:ext cx="8337168" cy="4936320"/>
          </a:xfrm>
          <a:prstGeom prst="rect">
            <a:avLst/>
          </a:prstGeom>
          <a:noFill/>
          <a:ln>
            <a:noFill/>
          </a:ln>
        </p:spPr>
      </p:pic>
      <p:sp>
        <p:nvSpPr>
          <p:cNvPr id="352" name="Google Shape;352;p46"/>
          <p:cNvSpPr txBox="1"/>
          <p:nvPr/>
        </p:nvSpPr>
        <p:spPr>
          <a:xfrm>
            <a:off x="35496" y="6690265"/>
            <a:ext cx="5783635" cy="12311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1) Remember my slight defensiveness 2) theoretical implications 3) no outcome data here just patterns 4) if we assume that the </a:t>
            </a:r>
            <a:endParaRPr sz="800">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7"/>
          <p:cNvSpPr txBox="1"/>
          <p:nvPr/>
        </p:nvSpPr>
        <p:spPr>
          <a:xfrm>
            <a:off x="35496" y="6597352"/>
            <a:ext cx="2903359" cy="246221"/>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Source: Kucharski et al, PLoS Pathogens, 2014</a:t>
            </a:r>
            <a:endParaRPr sz="1000">
              <a:solidFill>
                <a:schemeClr val="dk1"/>
              </a:solidFill>
              <a:latin typeface="Arial"/>
              <a:ea typeface="Arial"/>
              <a:cs typeface="Arial"/>
              <a:sym typeface="Arial"/>
            </a:endParaRPr>
          </a:p>
        </p:txBody>
      </p:sp>
      <p:sp>
        <p:nvSpPr>
          <p:cNvPr id="358" name="Google Shape;358;p47"/>
          <p:cNvSpPr txBox="1"/>
          <p:nvPr/>
        </p:nvSpPr>
        <p:spPr>
          <a:xfrm>
            <a:off x="2411760" y="116632"/>
            <a:ext cx="4824536"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2400">
                <a:solidFill>
                  <a:schemeClr val="dk1"/>
                </a:solidFill>
                <a:latin typeface="Arial"/>
                <a:ea typeface="Arial"/>
                <a:cs typeface="Arial"/>
                <a:sym typeface="Arial"/>
              </a:rPr>
              <a:t>BEST MODELS DID NOT HAVE CONTACT CLASSES</a:t>
            </a:r>
            <a:endParaRPr sz="2400">
              <a:solidFill>
                <a:schemeClr val="dk1"/>
              </a:solidFill>
              <a:latin typeface="Arial"/>
              <a:ea typeface="Arial"/>
              <a:cs typeface="Arial"/>
              <a:sym typeface="Arial"/>
            </a:endParaRPr>
          </a:p>
        </p:txBody>
      </p:sp>
      <p:pic>
        <p:nvPicPr>
          <p:cNvPr descr="Figure3.tiff" id="359" name="Google Shape;359;p47"/>
          <p:cNvPicPr preferRelativeResize="0"/>
          <p:nvPr/>
        </p:nvPicPr>
        <p:blipFill rotWithShape="1">
          <a:blip r:embed="rId3">
            <a:alphaModFix/>
          </a:blip>
          <a:srcRect b="55909" l="1" r="-3340" t="0"/>
          <a:stretch/>
        </p:blipFill>
        <p:spPr>
          <a:xfrm>
            <a:off x="381672" y="908720"/>
            <a:ext cx="6829476" cy="3312368"/>
          </a:xfrm>
          <a:prstGeom prst="rect">
            <a:avLst/>
          </a:prstGeom>
          <a:noFill/>
          <a:ln>
            <a:noFill/>
          </a:ln>
        </p:spPr>
      </p:pic>
      <p:sp>
        <p:nvSpPr>
          <p:cNvPr id="360" name="Google Shape;360;p47"/>
          <p:cNvSpPr txBox="1"/>
          <p:nvPr/>
        </p:nvSpPr>
        <p:spPr>
          <a:xfrm>
            <a:off x="5652120" y="4077072"/>
            <a:ext cx="3312368" cy="2585323"/>
          </a:xfrm>
          <a:prstGeom prst="rect">
            <a:avLst/>
          </a:prstGeom>
          <a:solidFill>
            <a:schemeClr val="lt1"/>
          </a:solidFill>
          <a:ln cap="rnd" cmpd="sng" w="25400">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Better models with age also include contact variables</a:t>
            </a:r>
            <a:endParaRPr/>
          </a:p>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but not with massive support</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GB" sz="1800">
                <a:solidFill>
                  <a:schemeClr val="dk1"/>
                </a:solidFill>
                <a:latin typeface="Arial"/>
                <a:ea typeface="Arial"/>
                <a:cs typeface="Arial"/>
                <a:sym typeface="Arial"/>
              </a:rPr>
              <a:t>Age stratified data illustrates the relationship</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Figure3.tiff" id="361" name="Google Shape;361;p47"/>
          <p:cNvPicPr preferRelativeResize="0"/>
          <p:nvPr/>
        </p:nvPicPr>
        <p:blipFill rotWithShape="1">
          <a:blip r:embed="rId3">
            <a:alphaModFix/>
          </a:blip>
          <a:srcRect b="0" l="0" r="0" t="87500"/>
          <a:stretch/>
        </p:blipFill>
        <p:spPr>
          <a:xfrm>
            <a:off x="539552" y="4221088"/>
            <a:ext cx="4838400" cy="68751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8"/>
          <p:cNvSpPr txBox="1"/>
          <p:nvPr/>
        </p:nvSpPr>
        <p:spPr>
          <a:xfrm>
            <a:off x="35496" y="6597352"/>
            <a:ext cx="2903359" cy="246221"/>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Source: Kucharski et al, PLoS Pathogens, 2014</a:t>
            </a:r>
            <a:endParaRPr sz="1000">
              <a:solidFill>
                <a:schemeClr val="dk1"/>
              </a:solidFill>
              <a:latin typeface="Arial"/>
              <a:ea typeface="Arial"/>
              <a:cs typeface="Arial"/>
              <a:sym typeface="Arial"/>
            </a:endParaRPr>
          </a:p>
        </p:txBody>
      </p:sp>
      <p:sp>
        <p:nvSpPr>
          <p:cNvPr id="367" name="Google Shape;367;p48"/>
          <p:cNvSpPr txBox="1"/>
          <p:nvPr/>
        </p:nvSpPr>
        <p:spPr>
          <a:xfrm>
            <a:off x="2411760" y="116632"/>
            <a:ext cx="482453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2400">
                <a:solidFill>
                  <a:schemeClr val="dk1"/>
                </a:solidFill>
                <a:latin typeface="Arial"/>
                <a:ea typeface="Arial"/>
                <a:cs typeface="Arial"/>
                <a:sym typeface="Arial"/>
              </a:rPr>
              <a:t>WHY DOES IT FIT BETTER?</a:t>
            </a:r>
            <a:endParaRPr sz="2400">
              <a:solidFill>
                <a:schemeClr val="dk1"/>
              </a:solidFill>
              <a:latin typeface="Arial"/>
              <a:ea typeface="Arial"/>
              <a:cs typeface="Arial"/>
              <a:sym typeface="Arial"/>
            </a:endParaRPr>
          </a:p>
        </p:txBody>
      </p:sp>
      <p:pic>
        <p:nvPicPr>
          <p:cNvPr descr="Figure4.tiff" id="368" name="Google Shape;368;p48"/>
          <p:cNvPicPr preferRelativeResize="0"/>
          <p:nvPr/>
        </p:nvPicPr>
        <p:blipFill rotWithShape="1">
          <a:blip r:embed="rId3">
            <a:alphaModFix/>
          </a:blip>
          <a:srcRect b="0" l="0" r="0" t="0"/>
          <a:stretch/>
        </p:blipFill>
        <p:spPr>
          <a:xfrm>
            <a:off x="251520" y="1244066"/>
            <a:ext cx="5262956" cy="4777222"/>
          </a:xfrm>
          <a:prstGeom prst="rect">
            <a:avLst/>
          </a:prstGeom>
          <a:noFill/>
          <a:ln>
            <a:noFill/>
          </a:ln>
        </p:spPr>
      </p:pic>
      <p:sp>
        <p:nvSpPr>
          <p:cNvPr id="369" name="Google Shape;369;p48"/>
          <p:cNvSpPr txBox="1"/>
          <p:nvPr/>
        </p:nvSpPr>
        <p:spPr>
          <a:xfrm>
            <a:off x="5652120" y="2348880"/>
            <a:ext cx="3312368" cy="2308324"/>
          </a:xfrm>
          <a:prstGeom prst="rect">
            <a:avLst/>
          </a:prstGeom>
          <a:solidFill>
            <a:schemeClr val="lt1"/>
          </a:solidFill>
          <a:ln cap="rnd" cmpd="sng" w="25400">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Little evidence of contact-driven variation within ages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GB" sz="1800">
                <a:solidFill>
                  <a:schemeClr val="dk1"/>
                </a:solidFill>
                <a:latin typeface="Arial"/>
                <a:ea typeface="Arial"/>
                <a:cs typeface="Arial"/>
                <a:sym typeface="Arial"/>
              </a:rPr>
              <a:t>Risks of infection derived from average contact behavior do well</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GB" sz="1800">
                <a:solidFill>
                  <a:schemeClr val="dk1"/>
                </a:solidFill>
                <a:latin typeface="Arial"/>
                <a:ea typeface="Arial"/>
                <a:cs typeface="Arial"/>
                <a:sym typeface="Arial"/>
              </a:rPr>
              <a:t>Only one parameter used here</a:t>
            </a:r>
            <a:endParaRPr sz="1800">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49"/>
          <p:cNvSpPr txBox="1"/>
          <p:nvPr/>
        </p:nvSpPr>
        <p:spPr>
          <a:xfrm>
            <a:off x="2411760" y="116632"/>
            <a:ext cx="4824536" cy="132343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4000">
                <a:solidFill>
                  <a:schemeClr val="dk1"/>
                </a:solidFill>
                <a:latin typeface="Arial"/>
                <a:ea typeface="Arial"/>
                <a:cs typeface="Arial"/>
                <a:sym typeface="Arial"/>
              </a:rPr>
              <a:t>NON-SPATIAL SUMMARY</a:t>
            </a:r>
            <a:endParaRPr sz="4000">
              <a:solidFill>
                <a:schemeClr val="dk1"/>
              </a:solidFill>
              <a:latin typeface="Arial"/>
              <a:ea typeface="Arial"/>
              <a:cs typeface="Arial"/>
              <a:sym typeface="Arial"/>
            </a:endParaRPr>
          </a:p>
        </p:txBody>
      </p:sp>
      <p:sp>
        <p:nvSpPr>
          <p:cNvPr id="375" name="Google Shape;375;p49"/>
          <p:cNvSpPr txBox="1"/>
          <p:nvPr/>
        </p:nvSpPr>
        <p:spPr>
          <a:xfrm>
            <a:off x="1115616" y="2276872"/>
            <a:ext cx="7139169" cy="23083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We can’t explain age away with contacts at the individual level</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GB" sz="1800">
                <a:solidFill>
                  <a:schemeClr val="dk1"/>
                </a:solidFill>
                <a:latin typeface="Arial"/>
                <a:ea typeface="Arial"/>
                <a:cs typeface="Arial"/>
                <a:sym typeface="Arial"/>
              </a:rPr>
              <a:t>Fine age groups seem to give an excellent fit to the data</a:t>
            </a:r>
            <a:endParaRPr/>
          </a:p>
          <a:p>
            <a:pPr indent="0" lvl="0" marL="0" marR="0" rtl="0" algn="l">
              <a:spcBef>
                <a:spcPts val="0"/>
              </a:spcBef>
              <a:spcAft>
                <a:spcPts val="0"/>
              </a:spcAft>
              <a:buNone/>
            </a:pPr>
            <a:r>
              <a:rPr lang="en-GB" sz="1800">
                <a:solidFill>
                  <a:schemeClr val="dk1"/>
                </a:solidFill>
                <a:latin typeface="Arial"/>
                <a:ea typeface="Arial"/>
                <a:cs typeface="Arial"/>
                <a:sym typeface="Arial"/>
              </a:rPr>
              <a:t>- Adding in one more parameter makes it even better, NOT SHOWN)</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GB" sz="1800">
                <a:solidFill>
                  <a:schemeClr val="dk1"/>
                </a:solidFill>
                <a:latin typeface="Arial"/>
                <a:ea typeface="Arial"/>
                <a:cs typeface="Arial"/>
                <a:sym typeface="Arial"/>
              </a:rPr>
              <a:t>Could it be that we’re not measuring the system accurately enough?</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4"/>
          <p:cNvSpPr txBox="1"/>
          <p:nvPr/>
        </p:nvSpPr>
        <p:spPr>
          <a:xfrm>
            <a:off x="2411760" y="116632"/>
            <a:ext cx="4824536" cy="95410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2800">
                <a:solidFill>
                  <a:schemeClr val="dk1"/>
                </a:solidFill>
                <a:latin typeface="Arial"/>
                <a:ea typeface="Arial"/>
                <a:cs typeface="Arial"/>
                <a:sym typeface="Arial"/>
              </a:rPr>
              <a:t>A SELF –REPORTED CONTACT</a:t>
            </a:r>
            <a:endParaRPr sz="2800">
              <a:solidFill>
                <a:schemeClr val="dk1"/>
              </a:solidFill>
              <a:latin typeface="Arial"/>
              <a:ea typeface="Arial"/>
              <a:cs typeface="Arial"/>
              <a:sym typeface="Arial"/>
            </a:endParaRPr>
          </a:p>
        </p:txBody>
      </p:sp>
      <p:pic>
        <p:nvPicPr>
          <p:cNvPr id="71" name="Google Shape;71;p14"/>
          <p:cNvPicPr preferRelativeResize="0"/>
          <p:nvPr/>
        </p:nvPicPr>
        <p:blipFill rotWithShape="1">
          <a:blip r:embed="rId3">
            <a:alphaModFix/>
          </a:blip>
          <a:srcRect b="0" l="0" r="0" t="0"/>
          <a:stretch/>
        </p:blipFill>
        <p:spPr>
          <a:xfrm>
            <a:off x="82892" y="44624"/>
            <a:ext cx="9025612" cy="6515530"/>
          </a:xfrm>
          <a:prstGeom prst="rect">
            <a:avLst/>
          </a:prstGeom>
          <a:noFill/>
          <a:ln>
            <a:noFill/>
          </a:ln>
        </p:spPr>
      </p:pic>
      <p:sp>
        <p:nvSpPr>
          <p:cNvPr id="72" name="Google Shape;72;p14"/>
          <p:cNvSpPr txBox="1"/>
          <p:nvPr/>
        </p:nvSpPr>
        <p:spPr>
          <a:xfrm>
            <a:off x="35496" y="6690265"/>
            <a:ext cx="3062337" cy="12311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1) what is a self-reported contact? 2) please don’t read 3) we asked  </a:t>
            </a:r>
            <a:endParaRPr sz="800">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0"/>
          <p:cNvSpPr txBox="1"/>
          <p:nvPr/>
        </p:nvSpPr>
        <p:spPr>
          <a:xfrm>
            <a:off x="35496" y="6597352"/>
            <a:ext cx="2069797" cy="246221"/>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Source: Kwok et al, Proc B, 2014</a:t>
            </a:r>
            <a:endParaRPr sz="1000">
              <a:solidFill>
                <a:schemeClr val="dk1"/>
              </a:solidFill>
              <a:latin typeface="Arial"/>
              <a:ea typeface="Arial"/>
              <a:cs typeface="Arial"/>
              <a:sym typeface="Arial"/>
            </a:endParaRPr>
          </a:p>
        </p:txBody>
      </p:sp>
      <p:sp>
        <p:nvSpPr>
          <p:cNvPr id="381" name="Google Shape;381;p50"/>
          <p:cNvSpPr txBox="1"/>
          <p:nvPr/>
        </p:nvSpPr>
        <p:spPr>
          <a:xfrm>
            <a:off x="2411760" y="116632"/>
            <a:ext cx="482453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2400">
                <a:solidFill>
                  <a:schemeClr val="dk1"/>
                </a:solidFill>
                <a:latin typeface="Arial"/>
                <a:ea typeface="Arial"/>
                <a:cs typeface="Arial"/>
                <a:sym typeface="Arial"/>
              </a:rPr>
              <a:t>INDIVIDUAL-BASED ANALYSES</a:t>
            </a:r>
            <a:endParaRPr sz="2400">
              <a:solidFill>
                <a:schemeClr val="dk1"/>
              </a:solidFill>
              <a:latin typeface="Arial"/>
              <a:ea typeface="Arial"/>
              <a:cs typeface="Arial"/>
              <a:sym typeface="Arial"/>
            </a:endParaRPr>
          </a:p>
        </p:txBody>
      </p:sp>
      <p:pic>
        <p:nvPicPr>
          <p:cNvPr id="382" name="Google Shape;382;p50"/>
          <p:cNvPicPr preferRelativeResize="0"/>
          <p:nvPr/>
        </p:nvPicPr>
        <p:blipFill rotWithShape="1">
          <a:blip r:embed="rId3">
            <a:alphaModFix/>
          </a:blip>
          <a:srcRect b="0" l="0" r="0" t="0"/>
          <a:stretch/>
        </p:blipFill>
        <p:spPr>
          <a:xfrm>
            <a:off x="35496" y="692696"/>
            <a:ext cx="6164791" cy="5733256"/>
          </a:xfrm>
          <a:prstGeom prst="rect">
            <a:avLst/>
          </a:prstGeom>
          <a:noFill/>
          <a:ln>
            <a:noFill/>
          </a:ln>
        </p:spPr>
      </p:pic>
      <p:sp>
        <p:nvSpPr>
          <p:cNvPr id="383" name="Google Shape;383;p50"/>
          <p:cNvSpPr txBox="1"/>
          <p:nvPr/>
        </p:nvSpPr>
        <p:spPr>
          <a:xfrm>
            <a:off x="6300192" y="1268760"/>
            <a:ext cx="2448272" cy="4247317"/>
          </a:xfrm>
          <a:prstGeom prst="rect">
            <a:avLst/>
          </a:prstGeom>
          <a:solidFill>
            <a:schemeClr val="lt1"/>
          </a:solidFill>
          <a:ln cap="rnd" cmpd="sng" w="25400">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Made many variables from questionnaire</a:t>
            </a:r>
            <a:endParaRPr/>
          </a:p>
          <a:p>
            <a:pPr indent="0" lvl="0" marL="0" marR="0" rtl="0" algn="l">
              <a:spcBef>
                <a:spcPts val="0"/>
              </a:spcBef>
              <a:spcAft>
                <a:spcPts val="0"/>
              </a:spcAft>
              <a:buNone/>
            </a:pPr>
            <a:r>
              <a:rPr lang="en-GB" sz="1800">
                <a:solidFill>
                  <a:schemeClr val="dk1"/>
                </a:solidFill>
                <a:latin typeface="Arial"/>
                <a:ea typeface="Arial"/>
                <a:cs typeface="Arial"/>
                <a:sym typeface="Arial"/>
              </a:rPr>
              <a:t>- examples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GB" sz="1800">
                <a:solidFill>
                  <a:schemeClr val="dk1"/>
                </a:solidFill>
                <a:latin typeface="Arial"/>
                <a:ea typeface="Arial"/>
                <a:cs typeface="Arial"/>
                <a:sym typeface="Arial"/>
              </a:rPr>
              <a:t>Logistic regression</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GB" sz="1800">
                <a:solidFill>
                  <a:schemeClr val="dk1"/>
                </a:solidFill>
                <a:latin typeface="Arial"/>
                <a:ea typeface="Arial"/>
                <a:cs typeface="Arial"/>
                <a:sym typeface="Arial"/>
              </a:rPr>
              <a:t>Reasonable despite feedback</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GB" sz="1800">
                <a:solidFill>
                  <a:schemeClr val="dk1"/>
                </a:solidFill>
                <a:latin typeface="Arial"/>
                <a:ea typeface="Arial"/>
                <a:cs typeface="Arial"/>
                <a:sym typeface="Arial"/>
              </a:rPr>
              <a:t>Best subset</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GB" sz="1800">
                <a:solidFill>
                  <a:schemeClr val="dk1"/>
                </a:solidFill>
                <a:latin typeface="Arial"/>
                <a:ea typeface="Arial"/>
                <a:cs typeface="Arial"/>
                <a:sym typeface="Arial"/>
              </a:rPr>
              <a:t>Full search of model space</a:t>
            </a:r>
            <a:endParaRPr/>
          </a:p>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why ask the question!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1"/>
          <p:cNvSpPr txBox="1"/>
          <p:nvPr/>
        </p:nvSpPr>
        <p:spPr>
          <a:xfrm>
            <a:off x="35496" y="6639163"/>
            <a:ext cx="2069797" cy="246221"/>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Source: Kwok et al, Proc B, 2014</a:t>
            </a:r>
            <a:endParaRPr sz="1000">
              <a:solidFill>
                <a:schemeClr val="dk1"/>
              </a:solidFill>
              <a:latin typeface="Arial"/>
              <a:ea typeface="Arial"/>
              <a:cs typeface="Arial"/>
              <a:sym typeface="Arial"/>
            </a:endParaRPr>
          </a:p>
        </p:txBody>
      </p:sp>
      <p:sp>
        <p:nvSpPr>
          <p:cNvPr id="389" name="Google Shape;389;p51"/>
          <p:cNvSpPr txBox="1"/>
          <p:nvPr/>
        </p:nvSpPr>
        <p:spPr>
          <a:xfrm>
            <a:off x="1619672" y="116632"/>
            <a:ext cx="6048672"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2400">
                <a:solidFill>
                  <a:schemeClr val="dk1"/>
                </a:solidFill>
                <a:latin typeface="Arial"/>
                <a:ea typeface="Arial"/>
                <a:cs typeface="Arial"/>
                <a:sym typeface="Arial"/>
              </a:rPr>
              <a:t>DO CONTACTS EXPLAIN AWAY AGE?</a:t>
            </a:r>
            <a:endParaRPr sz="2400">
              <a:solidFill>
                <a:schemeClr val="dk1"/>
              </a:solidFill>
              <a:latin typeface="Arial"/>
              <a:ea typeface="Arial"/>
              <a:cs typeface="Arial"/>
              <a:sym typeface="Arial"/>
            </a:endParaRPr>
          </a:p>
        </p:txBody>
      </p:sp>
      <p:pic>
        <p:nvPicPr>
          <p:cNvPr id="390" name="Google Shape;390;p51"/>
          <p:cNvPicPr preferRelativeResize="0"/>
          <p:nvPr/>
        </p:nvPicPr>
        <p:blipFill rotWithShape="1">
          <a:blip r:embed="rId3">
            <a:alphaModFix/>
          </a:blip>
          <a:srcRect b="0" l="0" r="0" t="0"/>
          <a:stretch/>
        </p:blipFill>
        <p:spPr>
          <a:xfrm>
            <a:off x="899592" y="692696"/>
            <a:ext cx="3240360" cy="5933645"/>
          </a:xfrm>
          <a:prstGeom prst="rect">
            <a:avLst/>
          </a:prstGeom>
          <a:noFill/>
          <a:ln>
            <a:noFill/>
          </a:ln>
        </p:spPr>
      </p:pic>
      <p:sp>
        <p:nvSpPr>
          <p:cNvPr id="391" name="Google Shape;391;p51"/>
          <p:cNvSpPr txBox="1"/>
          <p:nvPr/>
        </p:nvSpPr>
        <p:spPr>
          <a:xfrm>
            <a:off x="5076056" y="1700808"/>
            <a:ext cx="3312368" cy="3693319"/>
          </a:xfrm>
          <a:prstGeom prst="rect">
            <a:avLst/>
          </a:prstGeom>
          <a:solidFill>
            <a:schemeClr val="lt1"/>
          </a:solidFill>
          <a:ln cap="rnd" cmpd="sng" w="25400">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Small fonts on chart!</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GB" sz="1800">
                <a:solidFill>
                  <a:schemeClr val="dk1"/>
                </a:solidFill>
                <a:latin typeface="Arial"/>
                <a:ea typeface="Arial"/>
                <a:cs typeface="Arial"/>
                <a:sym typeface="Arial"/>
              </a:rPr>
              <a:t>Baseline model as comparison</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GB" sz="1800">
                <a:solidFill>
                  <a:schemeClr val="dk1"/>
                </a:solidFill>
                <a:latin typeface="Arial"/>
                <a:ea typeface="Arial"/>
                <a:cs typeface="Arial"/>
                <a:sym typeface="Arial"/>
              </a:rPr>
              <a:t>RHS versus LHS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GB" sz="1800">
                <a:solidFill>
                  <a:schemeClr val="dk1"/>
                </a:solidFill>
                <a:latin typeface="Arial"/>
                <a:ea typeface="Arial"/>
                <a:cs typeface="Arial"/>
                <a:sym typeface="Arial"/>
              </a:rPr>
              <a:t>Deviance explained</a:t>
            </a:r>
            <a:endParaRPr/>
          </a:p>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best RHS 15.7% deviance</a:t>
            </a:r>
            <a:endParaRPr/>
          </a:p>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best LHS 23.6% deviance explained</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GB" sz="1800">
                <a:solidFill>
                  <a:schemeClr val="dk1"/>
                </a:solidFill>
                <a:latin typeface="Arial"/>
                <a:ea typeface="Arial"/>
                <a:cs typeface="Arial"/>
                <a:sym typeface="Arial"/>
              </a:rPr>
              <a:t>Contacts don’t explain away age</a:t>
            </a:r>
            <a:endParaRPr sz="1800">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2"/>
          <p:cNvSpPr txBox="1"/>
          <p:nvPr/>
        </p:nvSpPr>
        <p:spPr>
          <a:xfrm>
            <a:off x="35496" y="6597352"/>
            <a:ext cx="2069797" cy="246221"/>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Source: Kwok et al, Proc B, 2014</a:t>
            </a:r>
            <a:endParaRPr sz="1000">
              <a:solidFill>
                <a:schemeClr val="dk1"/>
              </a:solidFill>
              <a:latin typeface="Arial"/>
              <a:ea typeface="Arial"/>
              <a:cs typeface="Arial"/>
              <a:sym typeface="Arial"/>
            </a:endParaRPr>
          </a:p>
        </p:txBody>
      </p:sp>
      <p:sp>
        <p:nvSpPr>
          <p:cNvPr id="397" name="Google Shape;397;p52"/>
          <p:cNvSpPr txBox="1"/>
          <p:nvPr/>
        </p:nvSpPr>
        <p:spPr>
          <a:xfrm>
            <a:off x="2411760" y="116632"/>
            <a:ext cx="4824536"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800">
                <a:solidFill>
                  <a:schemeClr val="dk1"/>
                </a:solidFill>
                <a:latin typeface="Arial"/>
                <a:ea typeface="Arial"/>
                <a:cs typeface="Arial"/>
                <a:sym typeface="Arial"/>
              </a:rPr>
              <a:t>…BUT SOME EVIDENCE OF A CONTACT EFFECT</a:t>
            </a:r>
            <a:endParaRPr sz="1800">
              <a:solidFill>
                <a:schemeClr val="dk1"/>
              </a:solidFill>
              <a:latin typeface="Arial"/>
              <a:ea typeface="Arial"/>
              <a:cs typeface="Arial"/>
              <a:sym typeface="Arial"/>
            </a:endParaRPr>
          </a:p>
        </p:txBody>
      </p:sp>
      <p:pic>
        <p:nvPicPr>
          <p:cNvPr id="398" name="Google Shape;398;p52"/>
          <p:cNvPicPr preferRelativeResize="0"/>
          <p:nvPr/>
        </p:nvPicPr>
        <p:blipFill rotWithShape="1">
          <a:blip r:embed="rId3">
            <a:alphaModFix/>
          </a:blip>
          <a:srcRect b="-1031" l="0" r="2755" t="1327"/>
          <a:stretch/>
        </p:blipFill>
        <p:spPr>
          <a:xfrm>
            <a:off x="179512" y="1556792"/>
            <a:ext cx="4940300" cy="4292899"/>
          </a:xfrm>
          <a:prstGeom prst="rect">
            <a:avLst/>
          </a:prstGeom>
          <a:noFill/>
          <a:ln>
            <a:noFill/>
          </a:ln>
        </p:spPr>
      </p:pic>
      <p:sp>
        <p:nvSpPr>
          <p:cNvPr id="399" name="Google Shape;399;p52"/>
          <p:cNvSpPr txBox="1"/>
          <p:nvPr/>
        </p:nvSpPr>
        <p:spPr>
          <a:xfrm>
            <a:off x="5508104" y="2348880"/>
            <a:ext cx="3312368" cy="2031325"/>
          </a:xfrm>
          <a:prstGeom prst="rect">
            <a:avLst/>
          </a:prstGeom>
          <a:solidFill>
            <a:schemeClr val="lt1"/>
          </a:solidFill>
          <a:ln cap="rnd" cmpd="sng" w="25400">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Better models with age also include contact variables</a:t>
            </a:r>
            <a:endParaRPr/>
          </a:p>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but not with massive support</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GB" sz="1800">
                <a:solidFill>
                  <a:schemeClr val="dk1"/>
                </a:solidFill>
                <a:latin typeface="Arial"/>
                <a:ea typeface="Arial"/>
                <a:cs typeface="Arial"/>
                <a:sym typeface="Arial"/>
              </a:rPr>
              <a:t>Age stratified data illustrates the relationship</a:t>
            </a:r>
            <a:endParaRPr sz="18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5"/>
          <p:cNvSpPr txBox="1"/>
          <p:nvPr/>
        </p:nvSpPr>
        <p:spPr>
          <a:xfrm>
            <a:off x="35496" y="6597352"/>
            <a:ext cx="2069797" cy="246221"/>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Source: Kwok et al, Proc B, 2014</a:t>
            </a:r>
            <a:endParaRPr sz="1000">
              <a:solidFill>
                <a:schemeClr val="dk1"/>
              </a:solidFill>
              <a:latin typeface="Arial"/>
              <a:ea typeface="Arial"/>
              <a:cs typeface="Arial"/>
              <a:sym typeface="Arial"/>
            </a:endParaRPr>
          </a:p>
        </p:txBody>
      </p:sp>
      <p:sp>
        <p:nvSpPr>
          <p:cNvPr id="78" name="Google Shape;78;p15"/>
          <p:cNvSpPr txBox="1"/>
          <p:nvPr/>
        </p:nvSpPr>
        <p:spPr>
          <a:xfrm>
            <a:off x="1403648" y="116632"/>
            <a:ext cx="6480720" cy="95410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2800">
                <a:solidFill>
                  <a:schemeClr val="dk1"/>
                </a:solidFill>
                <a:latin typeface="Arial"/>
                <a:ea typeface="Arial"/>
                <a:cs typeface="Arial"/>
                <a:sym typeface="Arial"/>
              </a:rPr>
              <a:t>RESULTS BROADLY CONSISTENT WITH PREVIOUS STUDIES</a:t>
            </a:r>
            <a:endParaRPr sz="2800">
              <a:solidFill>
                <a:schemeClr val="dk1"/>
              </a:solidFill>
              <a:latin typeface="Arial"/>
              <a:ea typeface="Arial"/>
              <a:cs typeface="Arial"/>
              <a:sym typeface="Arial"/>
            </a:endParaRPr>
          </a:p>
        </p:txBody>
      </p:sp>
      <p:pic>
        <p:nvPicPr>
          <p:cNvPr id="79" name="Google Shape;79;p15"/>
          <p:cNvPicPr preferRelativeResize="0"/>
          <p:nvPr/>
        </p:nvPicPr>
        <p:blipFill rotWithShape="1">
          <a:blip r:embed="rId3">
            <a:alphaModFix/>
          </a:blip>
          <a:srcRect b="0" l="0" r="0" t="0"/>
          <a:stretch/>
        </p:blipFill>
        <p:spPr>
          <a:xfrm>
            <a:off x="3453007" y="1196752"/>
            <a:ext cx="5583489" cy="5400600"/>
          </a:xfrm>
          <a:prstGeom prst="rect">
            <a:avLst/>
          </a:prstGeom>
          <a:noFill/>
          <a:ln>
            <a:noFill/>
          </a:ln>
        </p:spPr>
      </p:pic>
      <p:sp>
        <p:nvSpPr>
          <p:cNvPr id="80" name="Google Shape;80;p15"/>
          <p:cNvSpPr txBox="1"/>
          <p:nvPr/>
        </p:nvSpPr>
        <p:spPr>
          <a:xfrm>
            <a:off x="467544" y="2610777"/>
            <a:ext cx="2448272" cy="1754327"/>
          </a:xfrm>
          <a:prstGeom prst="rect">
            <a:avLst/>
          </a:prstGeom>
          <a:solidFill>
            <a:schemeClr val="lt1"/>
          </a:solidFill>
          <a:ln cap="rnd" cmpd="sng" w="25400">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Polymod</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GB" sz="1800">
                <a:solidFill>
                  <a:schemeClr val="dk1"/>
                </a:solidFill>
                <a:latin typeface="Arial"/>
                <a:ea typeface="Arial"/>
                <a:cs typeface="Arial"/>
                <a:sym typeface="Arial"/>
              </a:rPr>
              <a:t>Slightly higher numbers (methods)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GB" sz="1800">
                <a:solidFill>
                  <a:schemeClr val="dk1"/>
                </a:solidFill>
                <a:latin typeface="Arial"/>
                <a:ea typeface="Arial"/>
                <a:cs typeface="Arial"/>
                <a:sym typeface="Arial"/>
              </a:rPr>
              <a:t>Similar patterns </a:t>
            </a:r>
            <a:endParaRPr sz="18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pic>
        <p:nvPicPr>
          <p:cNvPr id="85" name="Google Shape;85;p16"/>
          <p:cNvPicPr preferRelativeResize="0"/>
          <p:nvPr/>
        </p:nvPicPr>
        <p:blipFill rotWithShape="1">
          <a:blip r:embed="rId3">
            <a:alphaModFix/>
          </a:blip>
          <a:srcRect b="0" l="0" r="0" t="0"/>
          <a:stretch/>
        </p:blipFill>
        <p:spPr>
          <a:xfrm>
            <a:off x="107504" y="980728"/>
            <a:ext cx="6359314" cy="5445224"/>
          </a:xfrm>
          <a:prstGeom prst="rect">
            <a:avLst/>
          </a:prstGeom>
          <a:noFill/>
          <a:ln>
            <a:noFill/>
          </a:ln>
        </p:spPr>
      </p:pic>
      <p:sp>
        <p:nvSpPr>
          <p:cNvPr id="86" name="Google Shape;86;p16"/>
          <p:cNvSpPr txBox="1"/>
          <p:nvPr/>
        </p:nvSpPr>
        <p:spPr>
          <a:xfrm>
            <a:off x="35496" y="6597352"/>
            <a:ext cx="2743835" cy="246221"/>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Source: Medlock and Galvani, Science, 2009</a:t>
            </a:r>
            <a:endParaRPr sz="1000">
              <a:solidFill>
                <a:schemeClr val="dk1"/>
              </a:solidFill>
              <a:latin typeface="Arial"/>
              <a:ea typeface="Arial"/>
              <a:cs typeface="Arial"/>
              <a:sym typeface="Arial"/>
            </a:endParaRPr>
          </a:p>
        </p:txBody>
      </p:sp>
      <p:sp>
        <p:nvSpPr>
          <p:cNvPr id="87" name="Google Shape;87;p16"/>
          <p:cNvSpPr txBox="1"/>
          <p:nvPr/>
        </p:nvSpPr>
        <p:spPr>
          <a:xfrm>
            <a:off x="2411760" y="116632"/>
            <a:ext cx="4824536"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4000">
                <a:solidFill>
                  <a:schemeClr val="dk1"/>
                </a:solidFill>
                <a:latin typeface="Arial"/>
                <a:ea typeface="Arial"/>
                <a:cs typeface="Arial"/>
                <a:sym typeface="Arial"/>
              </a:rPr>
              <a:t>USE IN POLICY</a:t>
            </a:r>
            <a:endParaRPr sz="4000">
              <a:solidFill>
                <a:schemeClr val="dk1"/>
              </a:solidFill>
              <a:latin typeface="Arial"/>
              <a:ea typeface="Arial"/>
              <a:cs typeface="Arial"/>
              <a:sym typeface="Arial"/>
            </a:endParaRPr>
          </a:p>
        </p:txBody>
      </p:sp>
      <p:sp>
        <p:nvSpPr>
          <p:cNvPr id="88" name="Google Shape;88;p16"/>
          <p:cNvSpPr txBox="1"/>
          <p:nvPr/>
        </p:nvSpPr>
        <p:spPr>
          <a:xfrm>
            <a:off x="6372200" y="1988840"/>
            <a:ext cx="2448272" cy="2585323"/>
          </a:xfrm>
          <a:prstGeom prst="rect">
            <a:avLst/>
          </a:prstGeom>
          <a:solidFill>
            <a:schemeClr val="lt1"/>
          </a:solidFill>
          <a:ln cap="rnd" cmpd="sng" w="25400">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Dynamic models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GB" sz="1800">
                <a:solidFill>
                  <a:schemeClr val="dk1"/>
                </a:solidFill>
                <a:latin typeface="Arial"/>
                <a:ea typeface="Arial"/>
                <a:cs typeface="Arial"/>
                <a:sym typeface="Arial"/>
              </a:rPr>
              <a:t>Health economics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GB" sz="1800">
                <a:solidFill>
                  <a:schemeClr val="dk1"/>
                </a:solidFill>
                <a:latin typeface="Arial"/>
                <a:ea typeface="Arial"/>
                <a:cs typeface="Arial"/>
                <a:sym typeface="Arial"/>
              </a:rPr>
              <a:t>Vaccine prioritization by age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GB" sz="1800">
                <a:solidFill>
                  <a:schemeClr val="dk1"/>
                </a:solidFill>
                <a:latin typeface="Arial"/>
                <a:ea typeface="Arial"/>
                <a:cs typeface="Arial"/>
                <a:sym typeface="Arial"/>
              </a:rPr>
              <a:t>Is the science developed enough?</a:t>
            </a:r>
            <a:endParaRPr sz="18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7"/>
          <p:cNvSpPr txBox="1"/>
          <p:nvPr/>
        </p:nvSpPr>
        <p:spPr>
          <a:xfrm>
            <a:off x="2411760" y="116632"/>
            <a:ext cx="4824536"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4000">
                <a:solidFill>
                  <a:schemeClr val="dk1"/>
                </a:solidFill>
                <a:latin typeface="Arial"/>
                <a:ea typeface="Arial"/>
                <a:cs typeface="Arial"/>
                <a:sym typeface="Arial"/>
              </a:rPr>
              <a:t>OBJECTIVES</a:t>
            </a:r>
            <a:endParaRPr sz="4000">
              <a:solidFill>
                <a:schemeClr val="dk1"/>
              </a:solidFill>
              <a:latin typeface="Arial"/>
              <a:ea typeface="Arial"/>
              <a:cs typeface="Arial"/>
              <a:sym typeface="Arial"/>
            </a:endParaRPr>
          </a:p>
        </p:txBody>
      </p:sp>
      <p:sp>
        <p:nvSpPr>
          <p:cNvPr id="94" name="Google Shape;94;p17"/>
          <p:cNvSpPr txBox="1"/>
          <p:nvPr/>
        </p:nvSpPr>
        <p:spPr>
          <a:xfrm>
            <a:off x="539552" y="1268760"/>
            <a:ext cx="8064896" cy="526298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2800">
                <a:solidFill>
                  <a:schemeClr val="dk1"/>
                </a:solidFill>
                <a:latin typeface="Arial"/>
                <a:ea typeface="Arial"/>
                <a:cs typeface="Arial"/>
                <a:sym typeface="Arial"/>
              </a:rPr>
              <a:t>Be able to describe what contact networks may or may not represent for respiratory pathogens</a:t>
            </a:r>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rPr lang="en-GB" sz="2800">
                <a:solidFill>
                  <a:schemeClr val="dk1"/>
                </a:solidFill>
                <a:latin typeface="Arial"/>
                <a:ea typeface="Arial"/>
                <a:cs typeface="Arial"/>
                <a:sym typeface="Arial"/>
              </a:rPr>
              <a:t>Be able to describe how data from contact surveys are incorporated into mathematical models</a:t>
            </a:r>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rPr lang="en-GB" sz="2800">
                <a:solidFill>
                  <a:schemeClr val="dk1"/>
                </a:solidFill>
                <a:latin typeface="Arial"/>
                <a:ea typeface="Arial"/>
                <a:cs typeface="Arial"/>
                <a:sym typeface="Arial"/>
              </a:rPr>
              <a:t>Understand what an eigen vector is and how it is useful in models with age-contact structure</a:t>
            </a:r>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rPr lang="en-GB" sz="2800">
                <a:solidFill>
                  <a:schemeClr val="dk1"/>
                </a:solidFill>
                <a:latin typeface="Arial"/>
                <a:ea typeface="Arial"/>
                <a:cs typeface="Arial"/>
                <a:sym typeface="Arial"/>
              </a:rPr>
              <a:t>Be able to describe how contact surveys can be extended to help with spatial models</a:t>
            </a:r>
            <a:endParaRPr sz="28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ph type="title"/>
          </p:nvPr>
        </p:nvSpPr>
        <p:spPr>
          <a:xfrm>
            <a:off x="1600200" y="274638"/>
            <a:ext cx="6324600" cy="8683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u="none" cap="none" strike="noStrike">
                <a:solidFill>
                  <a:schemeClr val="dk2"/>
                </a:solidFill>
                <a:latin typeface="Arial"/>
                <a:ea typeface="Arial"/>
                <a:cs typeface="Arial"/>
                <a:sym typeface="Arial"/>
              </a:rPr>
              <a:t>MODEL STRUCTURE</a:t>
            </a:r>
            <a:endParaRPr b="0" i="0" sz="2800" u="none" cap="none" strike="noStrike">
              <a:solidFill>
                <a:schemeClr val="dk2"/>
              </a:solidFill>
              <a:latin typeface="Arial"/>
              <a:ea typeface="Arial"/>
              <a:cs typeface="Arial"/>
              <a:sym typeface="Arial"/>
            </a:endParaRPr>
          </a:p>
        </p:txBody>
      </p:sp>
      <p:sp>
        <p:nvSpPr>
          <p:cNvPr id="100" name="Google Shape;100;p18"/>
          <p:cNvSpPr/>
          <p:nvPr/>
        </p:nvSpPr>
        <p:spPr>
          <a:xfrm>
            <a:off x="1981200" y="2362200"/>
            <a:ext cx="1219200" cy="1066800"/>
          </a:xfrm>
          <a:prstGeom prst="rect">
            <a:avLst/>
          </a:prstGeom>
          <a:solidFill>
            <a:srgbClr val="0000CC"/>
          </a:solidFill>
          <a:ln cap="rnd" cmpd="sng" w="9525">
            <a:solidFill>
              <a:srgbClr val="B5DADD"/>
            </a:solidFill>
            <a:prstDash val="solid"/>
            <a:round/>
            <a:headEnd len="sm" w="sm" type="none"/>
            <a:tailEnd len="sm" w="sm" type="none"/>
          </a:ln>
          <a:effectLst>
            <a:outerShdw blurRad="39000" dir="5400000" dist="254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Arial"/>
                <a:ea typeface="Arial"/>
                <a:cs typeface="Arial"/>
                <a:sym typeface="Arial"/>
              </a:rPr>
              <a:t>S</a:t>
            </a:r>
            <a:r>
              <a:rPr baseline="-25000" lang="en-GB" sz="1800">
                <a:solidFill>
                  <a:schemeClr val="lt1"/>
                </a:solidFill>
                <a:latin typeface="Arial"/>
                <a:ea typeface="Arial"/>
                <a:cs typeface="Arial"/>
                <a:sym typeface="Arial"/>
              </a:rPr>
              <a:t>a</a:t>
            </a:r>
            <a:endParaRPr baseline="-25000" sz="1800">
              <a:solidFill>
                <a:schemeClr val="lt1"/>
              </a:solidFill>
              <a:latin typeface="Arial"/>
              <a:ea typeface="Arial"/>
              <a:cs typeface="Arial"/>
              <a:sym typeface="Arial"/>
            </a:endParaRPr>
          </a:p>
        </p:txBody>
      </p:sp>
      <p:sp>
        <p:nvSpPr>
          <p:cNvPr id="101" name="Google Shape;101;p18"/>
          <p:cNvSpPr/>
          <p:nvPr/>
        </p:nvSpPr>
        <p:spPr>
          <a:xfrm>
            <a:off x="1981200" y="4114800"/>
            <a:ext cx="1219200" cy="1066800"/>
          </a:xfrm>
          <a:prstGeom prst="rect">
            <a:avLst/>
          </a:prstGeom>
          <a:solidFill>
            <a:srgbClr val="0000CC"/>
          </a:solidFill>
          <a:ln cap="rnd" cmpd="sng" w="9525">
            <a:solidFill>
              <a:srgbClr val="B5DADD"/>
            </a:solidFill>
            <a:prstDash val="solid"/>
            <a:round/>
            <a:headEnd len="sm" w="sm" type="none"/>
            <a:tailEnd len="sm" w="sm" type="none"/>
          </a:ln>
          <a:effectLst>
            <a:outerShdw blurRad="39000" dir="5400000" dist="254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Arial"/>
                <a:ea typeface="Arial"/>
                <a:cs typeface="Arial"/>
                <a:sym typeface="Arial"/>
              </a:rPr>
              <a:t>S</a:t>
            </a:r>
            <a:r>
              <a:rPr baseline="-25000" lang="en-GB" sz="1800">
                <a:solidFill>
                  <a:schemeClr val="lt1"/>
                </a:solidFill>
                <a:latin typeface="Arial"/>
                <a:ea typeface="Arial"/>
                <a:cs typeface="Arial"/>
                <a:sym typeface="Arial"/>
              </a:rPr>
              <a:t>c</a:t>
            </a:r>
            <a:endParaRPr baseline="-25000" sz="1800">
              <a:solidFill>
                <a:schemeClr val="lt1"/>
              </a:solidFill>
              <a:latin typeface="Arial"/>
              <a:ea typeface="Arial"/>
              <a:cs typeface="Arial"/>
              <a:sym typeface="Arial"/>
            </a:endParaRPr>
          </a:p>
        </p:txBody>
      </p:sp>
      <p:sp>
        <p:nvSpPr>
          <p:cNvPr id="102" name="Google Shape;102;p18"/>
          <p:cNvSpPr/>
          <p:nvPr/>
        </p:nvSpPr>
        <p:spPr>
          <a:xfrm>
            <a:off x="4114800" y="2362200"/>
            <a:ext cx="1219200" cy="1066800"/>
          </a:xfrm>
          <a:prstGeom prst="rect">
            <a:avLst/>
          </a:prstGeom>
          <a:solidFill>
            <a:srgbClr val="FF0000"/>
          </a:solidFill>
          <a:ln cap="rnd" cmpd="sng" w="9525">
            <a:solidFill>
              <a:srgbClr val="B5DADD"/>
            </a:solidFill>
            <a:prstDash val="solid"/>
            <a:round/>
            <a:headEnd len="sm" w="sm" type="none"/>
            <a:tailEnd len="sm" w="sm" type="none"/>
          </a:ln>
          <a:effectLst>
            <a:outerShdw blurRad="39000" dir="5400000" dist="254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Arial"/>
                <a:ea typeface="Arial"/>
                <a:cs typeface="Arial"/>
                <a:sym typeface="Arial"/>
              </a:rPr>
              <a:t>I</a:t>
            </a:r>
            <a:r>
              <a:rPr baseline="-25000" lang="en-GB" sz="1800">
                <a:solidFill>
                  <a:schemeClr val="lt1"/>
                </a:solidFill>
                <a:latin typeface="Arial"/>
                <a:ea typeface="Arial"/>
                <a:cs typeface="Arial"/>
                <a:sym typeface="Arial"/>
              </a:rPr>
              <a:t>a</a:t>
            </a:r>
            <a:endParaRPr baseline="-25000" sz="1800">
              <a:solidFill>
                <a:schemeClr val="lt1"/>
              </a:solidFill>
              <a:latin typeface="Arial"/>
              <a:ea typeface="Arial"/>
              <a:cs typeface="Arial"/>
              <a:sym typeface="Arial"/>
            </a:endParaRPr>
          </a:p>
        </p:txBody>
      </p:sp>
      <p:sp>
        <p:nvSpPr>
          <p:cNvPr id="103" name="Google Shape;103;p18"/>
          <p:cNvSpPr/>
          <p:nvPr/>
        </p:nvSpPr>
        <p:spPr>
          <a:xfrm>
            <a:off x="4114800" y="4114800"/>
            <a:ext cx="1219200" cy="1066800"/>
          </a:xfrm>
          <a:prstGeom prst="rect">
            <a:avLst/>
          </a:prstGeom>
          <a:solidFill>
            <a:srgbClr val="FF0000"/>
          </a:solidFill>
          <a:ln cap="rnd" cmpd="sng" w="9525">
            <a:solidFill>
              <a:srgbClr val="B5DADD"/>
            </a:solidFill>
            <a:prstDash val="solid"/>
            <a:round/>
            <a:headEnd len="sm" w="sm" type="none"/>
            <a:tailEnd len="sm" w="sm" type="none"/>
          </a:ln>
          <a:effectLst>
            <a:outerShdw blurRad="39000" dir="5400000" dist="254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Arial"/>
                <a:ea typeface="Arial"/>
                <a:cs typeface="Arial"/>
                <a:sym typeface="Arial"/>
              </a:rPr>
              <a:t>I</a:t>
            </a:r>
            <a:r>
              <a:rPr baseline="-25000" lang="en-GB" sz="1800">
                <a:solidFill>
                  <a:schemeClr val="lt1"/>
                </a:solidFill>
                <a:latin typeface="Arial"/>
                <a:ea typeface="Arial"/>
                <a:cs typeface="Arial"/>
                <a:sym typeface="Arial"/>
              </a:rPr>
              <a:t>c</a:t>
            </a:r>
            <a:endParaRPr baseline="-25000" sz="1800">
              <a:solidFill>
                <a:schemeClr val="lt1"/>
              </a:solidFill>
              <a:latin typeface="Arial"/>
              <a:ea typeface="Arial"/>
              <a:cs typeface="Arial"/>
              <a:sym typeface="Arial"/>
            </a:endParaRPr>
          </a:p>
        </p:txBody>
      </p:sp>
      <p:sp>
        <p:nvSpPr>
          <p:cNvPr id="104" name="Google Shape;104;p18"/>
          <p:cNvSpPr/>
          <p:nvPr/>
        </p:nvSpPr>
        <p:spPr>
          <a:xfrm>
            <a:off x="6248400" y="2362200"/>
            <a:ext cx="1219200" cy="1066800"/>
          </a:xfrm>
          <a:prstGeom prst="rect">
            <a:avLst/>
          </a:prstGeom>
          <a:solidFill>
            <a:srgbClr val="008000"/>
          </a:solidFill>
          <a:ln cap="rnd" cmpd="sng" w="9525">
            <a:solidFill>
              <a:srgbClr val="B5DADD"/>
            </a:solidFill>
            <a:prstDash val="solid"/>
            <a:round/>
            <a:headEnd len="sm" w="sm" type="none"/>
            <a:tailEnd len="sm" w="sm" type="none"/>
          </a:ln>
          <a:effectLst>
            <a:outerShdw blurRad="39000" dir="5400000" dist="254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Arial"/>
                <a:ea typeface="Arial"/>
                <a:cs typeface="Arial"/>
                <a:sym typeface="Arial"/>
              </a:rPr>
              <a:t>R</a:t>
            </a:r>
            <a:r>
              <a:rPr baseline="-25000" lang="en-GB" sz="1800">
                <a:solidFill>
                  <a:schemeClr val="lt1"/>
                </a:solidFill>
                <a:latin typeface="Arial"/>
                <a:ea typeface="Arial"/>
                <a:cs typeface="Arial"/>
                <a:sym typeface="Arial"/>
              </a:rPr>
              <a:t>a</a:t>
            </a:r>
            <a:endParaRPr baseline="-25000" sz="1800">
              <a:solidFill>
                <a:schemeClr val="lt1"/>
              </a:solidFill>
              <a:latin typeface="Arial"/>
              <a:ea typeface="Arial"/>
              <a:cs typeface="Arial"/>
              <a:sym typeface="Arial"/>
            </a:endParaRPr>
          </a:p>
        </p:txBody>
      </p:sp>
      <p:sp>
        <p:nvSpPr>
          <p:cNvPr id="105" name="Google Shape;105;p18"/>
          <p:cNvSpPr/>
          <p:nvPr/>
        </p:nvSpPr>
        <p:spPr>
          <a:xfrm>
            <a:off x="6248400" y="4114800"/>
            <a:ext cx="1219200" cy="1066800"/>
          </a:xfrm>
          <a:prstGeom prst="rect">
            <a:avLst/>
          </a:prstGeom>
          <a:solidFill>
            <a:srgbClr val="008000"/>
          </a:solidFill>
          <a:ln cap="rnd" cmpd="sng" w="9525">
            <a:solidFill>
              <a:srgbClr val="B5DADD"/>
            </a:solidFill>
            <a:prstDash val="solid"/>
            <a:round/>
            <a:headEnd len="sm" w="sm" type="none"/>
            <a:tailEnd len="sm" w="sm" type="none"/>
          </a:ln>
          <a:effectLst>
            <a:outerShdw blurRad="39000" dir="5400000" dist="254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Arial"/>
                <a:ea typeface="Arial"/>
                <a:cs typeface="Arial"/>
                <a:sym typeface="Arial"/>
              </a:rPr>
              <a:t>R</a:t>
            </a:r>
            <a:r>
              <a:rPr baseline="-25000" lang="en-GB" sz="1800">
                <a:solidFill>
                  <a:schemeClr val="lt1"/>
                </a:solidFill>
                <a:latin typeface="Arial"/>
                <a:ea typeface="Arial"/>
                <a:cs typeface="Arial"/>
                <a:sym typeface="Arial"/>
              </a:rPr>
              <a:t>c</a:t>
            </a:r>
            <a:endParaRPr baseline="-25000" sz="1800">
              <a:solidFill>
                <a:schemeClr val="lt1"/>
              </a:solidFill>
              <a:latin typeface="Arial"/>
              <a:ea typeface="Arial"/>
              <a:cs typeface="Arial"/>
              <a:sym typeface="Arial"/>
            </a:endParaRPr>
          </a:p>
        </p:txBody>
      </p:sp>
      <p:cxnSp>
        <p:nvCxnSpPr>
          <p:cNvPr id="106" name="Google Shape;106;p18"/>
          <p:cNvCxnSpPr>
            <a:stCxn id="100" idx="3"/>
            <a:endCxn id="102" idx="1"/>
          </p:cNvCxnSpPr>
          <p:nvPr/>
        </p:nvCxnSpPr>
        <p:spPr>
          <a:xfrm>
            <a:off x="3200400" y="2895600"/>
            <a:ext cx="914400" cy="0"/>
          </a:xfrm>
          <a:prstGeom prst="straightConnector1">
            <a:avLst/>
          </a:prstGeom>
          <a:noFill/>
          <a:ln cap="rnd" cmpd="sng" w="25400">
            <a:solidFill>
              <a:srgbClr val="1E4649"/>
            </a:solidFill>
            <a:prstDash val="solid"/>
            <a:round/>
            <a:headEnd len="sm" w="sm" type="none"/>
            <a:tailEnd len="med" w="med" type="stealth"/>
          </a:ln>
          <a:effectLst>
            <a:outerShdw blurRad="50800" rotWithShape="0" algn="tl">
              <a:srgbClr val="000000">
                <a:alpha val="63921"/>
              </a:srgbClr>
            </a:outerShdw>
          </a:effectLst>
        </p:spPr>
      </p:cxnSp>
      <p:cxnSp>
        <p:nvCxnSpPr>
          <p:cNvPr id="107" name="Google Shape;107;p18"/>
          <p:cNvCxnSpPr/>
          <p:nvPr/>
        </p:nvCxnSpPr>
        <p:spPr>
          <a:xfrm>
            <a:off x="3200400" y="4648200"/>
            <a:ext cx="914400" cy="1588"/>
          </a:xfrm>
          <a:prstGeom prst="straightConnector1">
            <a:avLst/>
          </a:prstGeom>
          <a:noFill/>
          <a:ln cap="rnd" cmpd="sng" w="25400">
            <a:solidFill>
              <a:srgbClr val="1E4649"/>
            </a:solidFill>
            <a:prstDash val="solid"/>
            <a:round/>
            <a:headEnd len="sm" w="sm" type="none"/>
            <a:tailEnd len="med" w="med" type="stealth"/>
          </a:ln>
          <a:effectLst>
            <a:outerShdw blurRad="50800" rotWithShape="0" algn="tl">
              <a:srgbClr val="000000">
                <a:alpha val="63921"/>
              </a:srgbClr>
            </a:outerShdw>
          </a:effectLst>
        </p:spPr>
      </p:cxnSp>
      <p:cxnSp>
        <p:nvCxnSpPr>
          <p:cNvPr id="108" name="Google Shape;108;p18"/>
          <p:cNvCxnSpPr/>
          <p:nvPr/>
        </p:nvCxnSpPr>
        <p:spPr>
          <a:xfrm>
            <a:off x="5334000" y="2895600"/>
            <a:ext cx="914400" cy="1588"/>
          </a:xfrm>
          <a:prstGeom prst="straightConnector1">
            <a:avLst/>
          </a:prstGeom>
          <a:noFill/>
          <a:ln cap="rnd" cmpd="sng" w="25400">
            <a:solidFill>
              <a:srgbClr val="1E4649"/>
            </a:solidFill>
            <a:prstDash val="solid"/>
            <a:round/>
            <a:headEnd len="sm" w="sm" type="none"/>
            <a:tailEnd len="med" w="med" type="stealth"/>
          </a:ln>
          <a:effectLst>
            <a:outerShdw blurRad="50800" rotWithShape="0" algn="tl">
              <a:srgbClr val="000000">
                <a:alpha val="63921"/>
              </a:srgbClr>
            </a:outerShdw>
          </a:effectLst>
        </p:spPr>
      </p:cxnSp>
      <p:cxnSp>
        <p:nvCxnSpPr>
          <p:cNvPr id="109" name="Google Shape;109;p18"/>
          <p:cNvCxnSpPr/>
          <p:nvPr/>
        </p:nvCxnSpPr>
        <p:spPr>
          <a:xfrm>
            <a:off x="5334000" y="4648200"/>
            <a:ext cx="914400" cy="1588"/>
          </a:xfrm>
          <a:prstGeom prst="straightConnector1">
            <a:avLst/>
          </a:prstGeom>
          <a:noFill/>
          <a:ln cap="rnd" cmpd="sng" w="25400">
            <a:solidFill>
              <a:srgbClr val="1E4649"/>
            </a:solidFill>
            <a:prstDash val="solid"/>
            <a:round/>
            <a:headEnd len="sm" w="sm" type="none"/>
            <a:tailEnd len="med" w="med" type="stealth"/>
          </a:ln>
          <a:effectLst>
            <a:outerShdw blurRad="50800" rotWithShape="0" algn="tl">
              <a:srgbClr val="000000">
                <a:alpha val="63921"/>
              </a:srgbClr>
            </a:outerShdw>
          </a:effectLst>
        </p:spPr>
      </p:cxnSp>
      <p:cxnSp>
        <p:nvCxnSpPr>
          <p:cNvPr id="110" name="Google Shape;110;p18"/>
          <p:cNvCxnSpPr/>
          <p:nvPr/>
        </p:nvCxnSpPr>
        <p:spPr>
          <a:xfrm flipH="1">
            <a:off x="3657600" y="2514600"/>
            <a:ext cx="457200" cy="381000"/>
          </a:xfrm>
          <a:prstGeom prst="straightConnector1">
            <a:avLst/>
          </a:prstGeom>
          <a:noFill/>
          <a:ln cap="rnd" cmpd="sng" w="25400">
            <a:solidFill>
              <a:srgbClr val="262626"/>
            </a:solidFill>
            <a:prstDash val="dash"/>
            <a:round/>
            <a:headEnd len="sm" w="sm" type="none"/>
            <a:tailEnd len="med" w="med" type="stealth"/>
          </a:ln>
          <a:effectLst>
            <a:outerShdw blurRad="50800" rotWithShape="0" algn="tl">
              <a:srgbClr val="000000">
                <a:alpha val="63921"/>
              </a:srgbClr>
            </a:outerShdw>
          </a:effectLst>
        </p:spPr>
      </p:cxnSp>
      <p:cxnSp>
        <p:nvCxnSpPr>
          <p:cNvPr id="111" name="Google Shape;111;p18"/>
          <p:cNvCxnSpPr/>
          <p:nvPr/>
        </p:nvCxnSpPr>
        <p:spPr>
          <a:xfrm flipH="1" rot="5400000">
            <a:off x="3162300" y="3162300"/>
            <a:ext cx="1219200" cy="685800"/>
          </a:xfrm>
          <a:prstGeom prst="straightConnector1">
            <a:avLst/>
          </a:prstGeom>
          <a:noFill/>
          <a:ln cap="rnd" cmpd="sng" w="25400">
            <a:solidFill>
              <a:srgbClr val="262626"/>
            </a:solidFill>
            <a:prstDash val="dash"/>
            <a:round/>
            <a:headEnd len="sm" w="sm" type="none"/>
            <a:tailEnd len="med" w="med" type="stealth"/>
          </a:ln>
          <a:effectLst>
            <a:outerShdw blurRad="50800" rotWithShape="0" algn="tl">
              <a:srgbClr val="000000">
                <a:alpha val="63921"/>
              </a:srgbClr>
            </a:outerShdw>
          </a:effectLst>
        </p:spPr>
      </p:cxnSp>
      <p:cxnSp>
        <p:nvCxnSpPr>
          <p:cNvPr id="112" name="Google Shape;112;p18"/>
          <p:cNvCxnSpPr/>
          <p:nvPr/>
        </p:nvCxnSpPr>
        <p:spPr>
          <a:xfrm rot="5400000">
            <a:off x="3200400" y="3733800"/>
            <a:ext cx="1219200" cy="609600"/>
          </a:xfrm>
          <a:prstGeom prst="straightConnector1">
            <a:avLst/>
          </a:prstGeom>
          <a:noFill/>
          <a:ln cap="rnd" cmpd="sng" w="25400">
            <a:solidFill>
              <a:srgbClr val="262626"/>
            </a:solidFill>
            <a:prstDash val="dash"/>
            <a:round/>
            <a:headEnd len="sm" w="sm" type="none"/>
            <a:tailEnd len="med" w="med" type="stealth"/>
          </a:ln>
          <a:effectLst>
            <a:outerShdw blurRad="50800" rotWithShape="0" algn="tl">
              <a:srgbClr val="000000">
                <a:alpha val="63921"/>
              </a:srgbClr>
            </a:outerShdw>
          </a:effectLst>
        </p:spPr>
      </p:cxnSp>
      <p:cxnSp>
        <p:nvCxnSpPr>
          <p:cNvPr id="113" name="Google Shape;113;p18"/>
          <p:cNvCxnSpPr/>
          <p:nvPr/>
        </p:nvCxnSpPr>
        <p:spPr>
          <a:xfrm flipH="1" rot="5400000">
            <a:off x="3695700" y="4686300"/>
            <a:ext cx="457200" cy="381000"/>
          </a:xfrm>
          <a:prstGeom prst="straightConnector1">
            <a:avLst/>
          </a:prstGeom>
          <a:noFill/>
          <a:ln cap="rnd" cmpd="sng" w="25400">
            <a:solidFill>
              <a:srgbClr val="262626"/>
            </a:solidFill>
            <a:prstDash val="dash"/>
            <a:round/>
            <a:headEnd len="sm" w="sm" type="none"/>
            <a:tailEnd len="med" w="med" type="stealth"/>
          </a:ln>
          <a:effectLst>
            <a:outerShdw blurRad="50800" rotWithShape="0" algn="tl">
              <a:srgbClr val="000000">
                <a:alpha val="63921"/>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1600200" y="274638"/>
            <a:ext cx="6324600" cy="8683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2800" u="none" cap="none" strike="noStrike">
                <a:solidFill>
                  <a:schemeClr val="dk2"/>
                </a:solidFill>
                <a:latin typeface="Arial"/>
                <a:ea typeface="Arial"/>
                <a:cs typeface="Arial"/>
                <a:sym typeface="Arial"/>
              </a:rPr>
              <a:t>PARAMETERS</a:t>
            </a:r>
            <a:endParaRPr b="0" i="0" sz="2800" u="none" cap="none" strike="noStrike">
              <a:solidFill>
                <a:schemeClr val="dk2"/>
              </a:solidFill>
              <a:latin typeface="Arial"/>
              <a:ea typeface="Arial"/>
              <a:cs typeface="Arial"/>
              <a:sym typeface="Arial"/>
            </a:endParaRPr>
          </a:p>
        </p:txBody>
      </p:sp>
      <p:pic>
        <p:nvPicPr>
          <p:cNvPr id="119" name="Google Shape;119;p19"/>
          <p:cNvPicPr preferRelativeResize="0"/>
          <p:nvPr/>
        </p:nvPicPr>
        <p:blipFill rotWithShape="1">
          <a:blip r:embed="rId3">
            <a:alphaModFix/>
          </a:blip>
          <a:srcRect b="0" l="0" r="36921" t="0"/>
          <a:stretch/>
        </p:blipFill>
        <p:spPr>
          <a:xfrm>
            <a:off x="395536" y="1196752"/>
            <a:ext cx="8091173" cy="51845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